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7.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29"/>
  </p:notesMasterIdLst>
  <p:sldIdLst>
    <p:sldId id="256" r:id="rId6"/>
    <p:sldId id="735" r:id="rId7"/>
    <p:sldId id="729" r:id="rId8"/>
    <p:sldId id="728" r:id="rId9"/>
    <p:sldId id="636" r:id="rId10"/>
    <p:sldId id="320" r:id="rId11"/>
    <p:sldId id="303" r:id="rId12"/>
    <p:sldId id="283" r:id="rId13"/>
    <p:sldId id="284" r:id="rId14"/>
    <p:sldId id="306" r:id="rId15"/>
    <p:sldId id="315" r:id="rId16"/>
    <p:sldId id="316" r:id="rId17"/>
    <p:sldId id="340" r:id="rId18"/>
    <p:sldId id="733" r:id="rId19"/>
    <p:sldId id="726" r:id="rId20"/>
    <p:sldId id="730" r:id="rId21"/>
    <p:sldId id="308" r:id="rId22"/>
    <p:sldId id="727" r:id="rId23"/>
    <p:sldId id="291" r:id="rId24"/>
    <p:sldId id="313" r:id="rId25"/>
    <p:sldId id="731" r:id="rId26"/>
    <p:sldId id="734" r:id="rId27"/>
    <p:sldId id="297" r:id="rId28"/>
  </p:sldIdLst>
  <p:sldSz cx="10972800" cy="8229600" type="B4JIS"/>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16" userDrawn="1">
          <p15:clr>
            <a:srgbClr val="A4A3A4"/>
          </p15:clr>
        </p15:guide>
        <p15:guide id="2" pos="2481" userDrawn="1">
          <p15:clr>
            <a:srgbClr val="A4A3A4"/>
          </p15:clr>
        </p15:guide>
        <p15:guide id="3" pos="6608" userDrawn="1">
          <p15:clr>
            <a:srgbClr val="A4A3A4"/>
          </p15:clr>
        </p15:guide>
        <p15:guide id="4" orient="horz" pos="301" userDrawn="1">
          <p15:clr>
            <a:srgbClr val="A4A3A4"/>
          </p15:clr>
        </p15:guide>
        <p15:guide id="5" orient="horz" pos="4588" userDrawn="1">
          <p15:clr>
            <a:srgbClr val="A4A3A4"/>
          </p15:clr>
        </p15:guide>
        <p15:guide id="6" pos="304" userDrawn="1">
          <p15:clr>
            <a:srgbClr val="A4A3A4"/>
          </p15:clr>
        </p15:guide>
        <p15:guide id="7" pos="2256" userDrawn="1">
          <p15:clr>
            <a:srgbClr val="A4A3A4"/>
          </p15:clr>
        </p15:guide>
        <p15:guide id="9" pos="4416" userDrawn="1">
          <p15:clr>
            <a:srgbClr val="A4A3A4"/>
          </p15:clr>
        </p15:guide>
        <p15:guide id="10" pos="4658" userDrawn="1">
          <p15:clr>
            <a:srgbClr val="A4A3A4"/>
          </p15:clr>
        </p15:guide>
        <p15:guide id="11" orient="horz" pos="4792" userDrawn="1">
          <p15:clr>
            <a:srgbClr val="A4A3A4"/>
          </p15:clr>
        </p15:guide>
        <p15:guide id="12" pos="5616" userDrawn="1">
          <p15:clr>
            <a:srgbClr val="A4A3A4"/>
          </p15:clr>
        </p15:guide>
        <p15:guide id="13" orient="horz" pos="4872" userDrawn="1">
          <p15:clr>
            <a:srgbClr val="A4A3A4"/>
          </p15:clr>
        </p15:guide>
        <p15:guide id="14" pos="1233" userDrawn="1">
          <p15:clr>
            <a:srgbClr val="A4A3A4"/>
          </p15:clr>
        </p15:guide>
        <p15:guide id="15" pos="3433" userDrawn="1">
          <p15:clr>
            <a:srgbClr val="A4A3A4"/>
          </p15:clr>
        </p15:guide>
        <p15:guide id="22" pos="825" userDrawn="1">
          <p15:clr>
            <a:srgbClr val="A4A3A4"/>
          </p15:clr>
        </p15:guide>
        <p15:guide id="23" orient="horz" pos="619" userDrawn="1">
          <p15:clr>
            <a:srgbClr val="A4A3A4"/>
          </p15:clr>
        </p15:guide>
        <p15:guide id="24" orient="horz" pos="912" userDrawn="1">
          <p15:clr>
            <a:srgbClr val="A4A3A4"/>
          </p15:clr>
        </p15:guide>
        <p15:guide id="25" orient="horz" pos="1163" userDrawn="1">
          <p15:clr>
            <a:srgbClr val="A4A3A4"/>
          </p15:clr>
        </p15:guide>
        <p15:guide id="26" orient="horz" pos="1680" userDrawn="1">
          <p15:clr>
            <a:srgbClr val="A4A3A4"/>
          </p15:clr>
        </p15:guide>
        <p15:guide id="27" orient="horz" pos="1912" userDrawn="1">
          <p15:clr>
            <a:srgbClr val="A4A3A4"/>
          </p15:clr>
        </p15:guide>
        <p15:guide id="28" pos="6912" userDrawn="1">
          <p15:clr>
            <a:srgbClr val="A4A3A4"/>
          </p15:clr>
        </p15:guide>
        <p15:guide id="29" orient="horz" userDrawn="1">
          <p15:clr>
            <a:srgbClr val="A4A3A4"/>
          </p15:clr>
        </p15:guide>
        <p15:guide id="30" orient="horz" pos="5184" userDrawn="1">
          <p15:clr>
            <a:srgbClr val="A4A3A4"/>
          </p15:clr>
        </p15:guide>
        <p15:guide id="31" userDrawn="1">
          <p15:clr>
            <a:srgbClr val="A4A3A4"/>
          </p15:clr>
        </p15:guide>
        <p15:guide id="32" pos="936" userDrawn="1">
          <p15:clr>
            <a:srgbClr val="A4A3A4"/>
          </p15:clr>
        </p15:guide>
        <p15:guide id="33" pos="1992" userDrawn="1">
          <p15:clr>
            <a:srgbClr val="A4A3A4"/>
          </p15:clr>
        </p15:guide>
        <p15:guide id="34" pos="475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378B4B-49FF-5A92-B32D-66BD9A9090F1}" name="Amy Dobrikova" initials="AD" userId="S::ADobrikova@BlinkCharging.com::8a94959a-0ee9-4da6-8cbd-f70e48c9f8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Gutierrez" initials="RG" lastIdx="28" clrIdx="0">
    <p:extLst>
      <p:ext uri="{19B8F6BF-5375-455C-9EA6-DF929625EA0E}">
        <p15:presenceInfo xmlns:p15="http://schemas.microsoft.com/office/powerpoint/2012/main" userId="S::rgutierrez@blinkcharging.com::c84f955c-2f32-41ec-be27-1a535998262d" providerId="AD"/>
      </p:ext>
    </p:extLst>
  </p:cmAuthor>
  <p:cmAuthor id="2" name="Joel Frewa" initials="JF" lastIdx="4" clrIdx="1">
    <p:extLst>
      <p:ext uri="{19B8F6BF-5375-455C-9EA6-DF929625EA0E}">
        <p15:presenceInfo xmlns:p15="http://schemas.microsoft.com/office/powerpoint/2012/main" userId="S::jfrewa@blinkcharging.com::c2475273-a741-4d26-9c68-4f6ae33b3ed3" providerId="AD"/>
      </p:ext>
    </p:extLst>
  </p:cmAuthor>
  <p:cmAuthor id="3" name="Elizabeth Fernandez" initials="EF" lastIdx="1" clrIdx="2">
    <p:extLst>
      <p:ext uri="{19B8F6BF-5375-455C-9EA6-DF929625EA0E}">
        <p15:presenceInfo xmlns:p15="http://schemas.microsoft.com/office/powerpoint/2012/main" userId="S::efernandez@blinkcharging.com::dadfbca1-d79e-4cb5-9019-dbfacc9c92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C4E"/>
    <a:srgbClr val="FFB507"/>
    <a:srgbClr val="25556E"/>
    <a:srgbClr val="2A2B5F"/>
    <a:srgbClr val="70AD47"/>
    <a:srgbClr val="C81F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75B1F1-BDEB-43D0-B21F-B0FDC91CE008}" v="3" dt="2023-04-12T20:56:54.459"/>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972" y="96"/>
      </p:cViewPr>
      <p:guideLst>
        <p:guide orient="horz" pos="2616"/>
        <p:guide pos="2481"/>
        <p:guide pos="6608"/>
        <p:guide orient="horz" pos="301"/>
        <p:guide orient="horz" pos="4588"/>
        <p:guide pos="304"/>
        <p:guide pos="2256"/>
        <p:guide pos="4416"/>
        <p:guide pos="4658"/>
        <p:guide orient="horz" pos="4792"/>
        <p:guide pos="5616"/>
        <p:guide orient="horz" pos="4872"/>
        <p:guide pos="1233"/>
        <p:guide pos="3433"/>
        <p:guide pos="825"/>
        <p:guide orient="horz" pos="619"/>
        <p:guide orient="horz" pos="912"/>
        <p:guide orient="horz" pos="1163"/>
        <p:guide orient="horz" pos="1680"/>
        <p:guide orient="horz" pos="1912"/>
        <p:guide pos="6912"/>
        <p:guide orient="horz"/>
        <p:guide orient="horz" pos="5184"/>
        <p:guide/>
        <p:guide pos="936"/>
        <p:guide pos="1992"/>
        <p:guide pos="47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ette Stanziano" userId="bf4c4c88-b2ed-474c-a412-e3cbe4ba2133" providerId="ADAL" clId="{D175B1F1-BDEB-43D0-B21F-B0FDC91CE008}"/>
    <pc:docChg chg="undo custSel addSld modSld">
      <pc:chgData name="Jeanette Stanziano" userId="bf4c4c88-b2ed-474c-a412-e3cbe4ba2133" providerId="ADAL" clId="{D175B1F1-BDEB-43D0-B21F-B0FDC91CE008}" dt="2023-04-12T20:58:28.065" v="82" actId="14100"/>
      <pc:docMkLst>
        <pc:docMk/>
      </pc:docMkLst>
      <pc:sldChg chg="modSp mod">
        <pc:chgData name="Jeanette Stanziano" userId="bf4c4c88-b2ed-474c-a412-e3cbe4ba2133" providerId="ADAL" clId="{D175B1F1-BDEB-43D0-B21F-B0FDC91CE008}" dt="2023-04-12T20:54:42.101" v="6" actId="27636"/>
        <pc:sldMkLst>
          <pc:docMk/>
          <pc:sldMk cId="846577192" sldId="726"/>
        </pc:sldMkLst>
        <pc:spChg chg="mod">
          <ac:chgData name="Jeanette Stanziano" userId="bf4c4c88-b2ed-474c-a412-e3cbe4ba2133" providerId="ADAL" clId="{D175B1F1-BDEB-43D0-B21F-B0FDC91CE008}" dt="2023-04-12T20:54:42.101" v="6" actId="27636"/>
          <ac:spMkLst>
            <pc:docMk/>
            <pc:sldMk cId="846577192" sldId="726"/>
            <ac:spMk id="8" creationId="{E8DDFD95-9830-6D41-BCA5-410190EB9298}"/>
          </ac:spMkLst>
        </pc:spChg>
      </pc:sldChg>
      <pc:sldChg chg="modSp mod">
        <pc:chgData name="Jeanette Stanziano" userId="bf4c4c88-b2ed-474c-a412-e3cbe4ba2133" providerId="ADAL" clId="{D175B1F1-BDEB-43D0-B21F-B0FDC91CE008}" dt="2023-04-12T20:58:28.065" v="82" actId="14100"/>
        <pc:sldMkLst>
          <pc:docMk/>
          <pc:sldMk cId="2883472207" sldId="728"/>
        </pc:sldMkLst>
        <pc:spChg chg="mod">
          <ac:chgData name="Jeanette Stanziano" userId="bf4c4c88-b2ed-474c-a412-e3cbe4ba2133" providerId="ADAL" clId="{D175B1F1-BDEB-43D0-B21F-B0FDC91CE008}" dt="2023-04-12T20:57:52.660" v="80" actId="403"/>
          <ac:spMkLst>
            <pc:docMk/>
            <pc:sldMk cId="2883472207" sldId="728"/>
            <ac:spMk id="6" creationId="{9F58CF5D-EA2E-36B3-AAEB-DD115635798C}"/>
          </ac:spMkLst>
        </pc:spChg>
        <pc:spChg chg="mod">
          <ac:chgData name="Jeanette Stanziano" userId="bf4c4c88-b2ed-474c-a412-e3cbe4ba2133" providerId="ADAL" clId="{D175B1F1-BDEB-43D0-B21F-B0FDC91CE008}" dt="2023-04-12T20:58:09.893" v="81" actId="1076"/>
          <ac:spMkLst>
            <pc:docMk/>
            <pc:sldMk cId="2883472207" sldId="728"/>
            <ac:spMk id="7" creationId="{B8E831FE-BEF0-93C4-E728-1D38FBE7D76D}"/>
          </ac:spMkLst>
        </pc:spChg>
        <pc:picChg chg="mod">
          <ac:chgData name="Jeanette Stanziano" userId="bf4c4c88-b2ed-474c-a412-e3cbe4ba2133" providerId="ADAL" clId="{D175B1F1-BDEB-43D0-B21F-B0FDC91CE008}" dt="2023-04-12T20:58:28.065" v="82" actId="14100"/>
          <ac:picMkLst>
            <pc:docMk/>
            <pc:sldMk cId="2883472207" sldId="728"/>
            <ac:picMk id="4" creationId="{AABBD61B-AF2F-57AF-50C8-AFC5DA9534EC}"/>
          </ac:picMkLst>
        </pc:picChg>
        <pc:picChg chg="mod">
          <ac:chgData name="Jeanette Stanziano" userId="bf4c4c88-b2ed-474c-a412-e3cbe4ba2133" providerId="ADAL" clId="{D175B1F1-BDEB-43D0-B21F-B0FDC91CE008}" dt="2023-04-12T20:53:47.285" v="1" actId="1440"/>
          <ac:picMkLst>
            <pc:docMk/>
            <pc:sldMk cId="2883472207" sldId="728"/>
            <ac:picMk id="5" creationId="{6CCEB812-166B-39A1-054F-8EAE6A5CB13F}"/>
          </ac:picMkLst>
        </pc:picChg>
      </pc:sldChg>
      <pc:sldChg chg="addSp delSp modSp new mod setBg setClrOvrMap">
        <pc:chgData name="Jeanette Stanziano" userId="bf4c4c88-b2ed-474c-a412-e3cbe4ba2133" providerId="ADAL" clId="{D175B1F1-BDEB-43D0-B21F-B0FDC91CE008}" dt="2023-04-12T20:57:16.165" v="72" actId="1076"/>
        <pc:sldMkLst>
          <pc:docMk/>
          <pc:sldMk cId="310161500" sldId="735"/>
        </pc:sldMkLst>
        <pc:spChg chg="add mod">
          <ac:chgData name="Jeanette Stanziano" userId="bf4c4c88-b2ed-474c-a412-e3cbe4ba2133" providerId="ADAL" clId="{D175B1F1-BDEB-43D0-B21F-B0FDC91CE008}" dt="2023-04-12T20:57:00.737" v="68" actId="1076"/>
          <ac:spMkLst>
            <pc:docMk/>
            <pc:sldMk cId="310161500" sldId="735"/>
            <ac:spMk id="4" creationId="{4CCEB91E-0A27-980D-62B8-A800BAC6C5A6}"/>
          </ac:spMkLst>
        </pc:spChg>
        <pc:spChg chg="add del">
          <ac:chgData name="Jeanette Stanziano" userId="bf4c4c88-b2ed-474c-a412-e3cbe4ba2133" providerId="ADAL" clId="{D175B1F1-BDEB-43D0-B21F-B0FDC91CE008}" dt="2023-04-12T20:54:57.943" v="10" actId="26606"/>
          <ac:spMkLst>
            <pc:docMk/>
            <pc:sldMk cId="310161500" sldId="735"/>
            <ac:spMk id="8" creationId="{71B2258F-86CA-4D4D-8270-BC05FCDEBFB3}"/>
          </ac:spMkLst>
        </pc:spChg>
        <pc:spChg chg="add del">
          <ac:chgData name="Jeanette Stanziano" userId="bf4c4c88-b2ed-474c-a412-e3cbe4ba2133" providerId="ADAL" clId="{D175B1F1-BDEB-43D0-B21F-B0FDC91CE008}" dt="2023-04-12T20:55:34.687" v="12" actId="26606"/>
          <ac:spMkLst>
            <pc:docMk/>
            <pc:sldMk cId="310161500" sldId="735"/>
            <ac:spMk id="10" creationId="{32E62931-8EB4-42BB-BAAB-D8757BE66D8E}"/>
          </ac:spMkLst>
        </pc:spChg>
        <pc:spChg chg="add del">
          <ac:chgData name="Jeanette Stanziano" userId="bf4c4c88-b2ed-474c-a412-e3cbe4ba2133" providerId="ADAL" clId="{D175B1F1-BDEB-43D0-B21F-B0FDC91CE008}" dt="2023-04-12T20:55:38.889" v="14" actId="26606"/>
          <ac:spMkLst>
            <pc:docMk/>
            <pc:sldMk cId="310161500" sldId="735"/>
            <ac:spMk id="12" creationId="{C1DD1A8A-57D5-4A81-AD04-532B043C5611}"/>
          </ac:spMkLst>
        </pc:spChg>
        <pc:spChg chg="add del">
          <ac:chgData name="Jeanette Stanziano" userId="bf4c4c88-b2ed-474c-a412-e3cbe4ba2133" providerId="ADAL" clId="{D175B1F1-BDEB-43D0-B21F-B0FDC91CE008}" dt="2023-04-12T20:55:38.889" v="14" actId="26606"/>
          <ac:spMkLst>
            <pc:docMk/>
            <pc:sldMk cId="310161500" sldId="735"/>
            <ac:spMk id="13" creationId="{007891EC-4501-44ED-A8C8-B11B6DB767AB}"/>
          </ac:spMkLst>
        </pc:spChg>
        <pc:spChg chg="add del">
          <ac:chgData name="Jeanette Stanziano" userId="bf4c4c88-b2ed-474c-a412-e3cbe4ba2133" providerId="ADAL" clId="{D175B1F1-BDEB-43D0-B21F-B0FDC91CE008}" dt="2023-04-12T20:55:42.126" v="16" actId="26606"/>
          <ac:spMkLst>
            <pc:docMk/>
            <pc:sldMk cId="310161500" sldId="735"/>
            <ac:spMk id="15" creationId="{DCD9C319-51C4-4B3F-AEB3-47BB3616FF6F}"/>
          </ac:spMkLst>
        </pc:spChg>
        <pc:spChg chg="add del">
          <ac:chgData name="Jeanette Stanziano" userId="bf4c4c88-b2ed-474c-a412-e3cbe4ba2133" providerId="ADAL" clId="{D175B1F1-BDEB-43D0-B21F-B0FDC91CE008}" dt="2023-04-12T20:55:46.097" v="18" actId="26606"/>
          <ac:spMkLst>
            <pc:docMk/>
            <pc:sldMk cId="310161500" sldId="735"/>
            <ac:spMk id="17" creationId="{37C89E4B-3C9F-44B9-8B86-D9E3D112D8EC}"/>
          </ac:spMkLst>
        </pc:spChg>
        <pc:spChg chg="add">
          <ac:chgData name="Jeanette Stanziano" userId="bf4c4c88-b2ed-474c-a412-e3cbe4ba2133" providerId="ADAL" clId="{D175B1F1-BDEB-43D0-B21F-B0FDC91CE008}" dt="2023-04-12T20:55:46.100" v="19" actId="26606"/>
          <ac:spMkLst>
            <pc:docMk/>
            <pc:sldMk cId="310161500" sldId="735"/>
            <ac:spMk id="21" creationId="{DCD9C319-51C4-4B3F-AEB3-47BB3616FF6F}"/>
          </ac:spMkLst>
        </pc:spChg>
        <pc:picChg chg="add mod">
          <ac:chgData name="Jeanette Stanziano" userId="bf4c4c88-b2ed-474c-a412-e3cbe4ba2133" providerId="ADAL" clId="{D175B1F1-BDEB-43D0-B21F-B0FDC91CE008}" dt="2023-04-12T20:55:46.100" v="19" actId="26606"/>
          <ac:picMkLst>
            <pc:docMk/>
            <pc:sldMk cId="310161500" sldId="735"/>
            <ac:picMk id="3" creationId="{48889189-33ED-5D9E-3077-294E5891507F}"/>
          </ac:picMkLst>
        </pc:picChg>
        <pc:picChg chg="add mod">
          <ac:chgData name="Jeanette Stanziano" userId="bf4c4c88-b2ed-474c-a412-e3cbe4ba2133" providerId="ADAL" clId="{D175B1F1-BDEB-43D0-B21F-B0FDC91CE008}" dt="2023-04-12T20:57:16.165" v="72" actId="1076"/>
          <ac:picMkLst>
            <pc:docMk/>
            <pc:sldMk cId="310161500" sldId="735"/>
            <ac:picMk id="6" creationId="{B31BF856-436D-3FA0-88D3-8983EDFBE43A}"/>
          </ac:picMkLst>
        </pc:picChg>
        <pc:cxnChg chg="add del">
          <ac:chgData name="Jeanette Stanziano" userId="bf4c4c88-b2ed-474c-a412-e3cbe4ba2133" providerId="ADAL" clId="{D175B1F1-BDEB-43D0-B21F-B0FDC91CE008}" dt="2023-04-12T20:55:46.097" v="18" actId="26606"/>
          <ac:cxnSpMkLst>
            <pc:docMk/>
            <pc:sldMk cId="310161500" sldId="735"/>
            <ac:cxnSpMk id="18" creationId="{AA2EAA10-076F-46BD-8F0F-B9A2FB77A85C}"/>
          </ac:cxnSpMkLst>
        </pc:cxnChg>
        <pc:cxnChg chg="add del">
          <ac:chgData name="Jeanette Stanziano" userId="bf4c4c88-b2ed-474c-a412-e3cbe4ba2133" providerId="ADAL" clId="{D175B1F1-BDEB-43D0-B21F-B0FDC91CE008}" dt="2023-04-12T20:55:46.097" v="18" actId="26606"/>
          <ac:cxnSpMkLst>
            <pc:docMk/>
            <pc:sldMk cId="310161500" sldId="735"/>
            <ac:cxnSpMk id="19" creationId="{D891E407-403B-4764-86C9-33A56D3BCAA3}"/>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55672-EA2B-104A-AB89-46731A9774D3}" type="datetimeFigureOut">
              <a:rPr lang="en-US" smtClean="0"/>
              <a:t>4/12/2023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A10F20-8A3F-DE4E-9209-79F3491F1439}" type="slidenum">
              <a:rPr lang="en-US" smtClean="0"/>
              <a:t>‹#›</a:t>
            </a:fld>
            <a:endParaRPr lang="en-US" dirty="0"/>
          </a:p>
        </p:txBody>
      </p:sp>
    </p:spTree>
    <p:extLst>
      <p:ext uri="{BB962C8B-B14F-4D97-AF65-F5344CB8AC3E}">
        <p14:creationId xmlns:p14="http://schemas.microsoft.com/office/powerpoint/2010/main" val="47533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A10F20-8A3F-DE4E-9209-79F3491F1439}" type="slidenum">
              <a:rPr lang="en-US" smtClean="0"/>
              <a:t>1</a:t>
            </a:fld>
            <a:endParaRPr lang="en-US" dirty="0"/>
          </a:p>
        </p:txBody>
      </p:sp>
    </p:spTree>
    <p:extLst>
      <p:ext uri="{BB962C8B-B14F-4D97-AF65-F5344CB8AC3E}">
        <p14:creationId xmlns:p14="http://schemas.microsoft.com/office/powerpoint/2010/main" val="2555817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45F1B-A4E2-8749-B2AA-6D06046AD892}" type="slidenum">
              <a:rPr lang="en-US" smtClean="0"/>
              <a:t>16</a:t>
            </a:fld>
            <a:endParaRPr lang="en-US" dirty="0"/>
          </a:p>
        </p:txBody>
      </p:sp>
    </p:spTree>
    <p:extLst>
      <p:ext uri="{BB962C8B-B14F-4D97-AF65-F5344CB8AC3E}">
        <p14:creationId xmlns:p14="http://schemas.microsoft.com/office/powerpoint/2010/main" val="613974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245F1B-A4E2-8749-B2AA-6D06046A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695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A10F20-8A3F-DE4E-9209-79F3491F1439}" type="slidenum">
              <a:rPr lang="en-US" smtClean="0"/>
              <a:t>23</a:t>
            </a:fld>
            <a:endParaRPr lang="en-US" dirty="0"/>
          </a:p>
        </p:txBody>
      </p:sp>
    </p:spTree>
    <p:extLst>
      <p:ext uri="{BB962C8B-B14F-4D97-AF65-F5344CB8AC3E}">
        <p14:creationId xmlns:p14="http://schemas.microsoft.com/office/powerpoint/2010/main" val="214111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45F1B-A4E2-8749-B2AA-6D06046AD892}" type="slidenum">
              <a:rPr lang="en-US" smtClean="0"/>
              <a:t>4</a:t>
            </a:fld>
            <a:endParaRPr lang="en-US" dirty="0"/>
          </a:p>
        </p:txBody>
      </p:sp>
    </p:spTree>
    <p:extLst>
      <p:ext uri="{BB962C8B-B14F-4D97-AF65-F5344CB8AC3E}">
        <p14:creationId xmlns:p14="http://schemas.microsoft.com/office/powerpoint/2010/main" val="3237322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45F1B-A4E2-8749-B2AA-6D06046AD892}" type="slidenum">
              <a:rPr lang="en-US" smtClean="0"/>
              <a:t>5</a:t>
            </a:fld>
            <a:endParaRPr lang="en-US" dirty="0"/>
          </a:p>
        </p:txBody>
      </p:sp>
    </p:spTree>
    <p:extLst>
      <p:ext uri="{BB962C8B-B14F-4D97-AF65-F5344CB8AC3E}">
        <p14:creationId xmlns:p14="http://schemas.microsoft.com/office/powerpoint/2010/main" val="61698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 MODELS TO COME</a:t>
            </a:r>
          </a:p>
        </p:txBody>
      </p:sp>
      <p:sp>
        <p:nvSpPr>
          <p:cNvPr id="4" name="Slide Number Placeholder 3"/>
          <p:cNvSpPr>
            <a:spLocks noGrp="1"/>
          </p:cNvSpPr>
          <p:nvPr>
            <p:ph type="sldNum" sz="quarter" idx="5"/>
          </p:nvPr>
        </p:nvSpPr>
        <p:spPr/>
        <p:txBody>
          <a:bodyPr/>
          <a:lstStyle/>
          <a:p>
            <a:fld id="{6DA10F20-8A3F-DE4E-9209-79F3491F1439}" type="slidenum">
              <a:rPr lang="en-US" smtClean="0"/>
              <a:t>6</a:t>
            </a:fld>
            <a:endParaRPr lang="en-US" dirty="0"/>
          </a:p>
        </p:txBody>
      </p:sp>
    </p:spTree>
    <p:extLst>
      <p:ext uri="{BB962C8B-B14F-4D97-AF65-F5344CB8AC3E}">
        <p14:creationId xmlns:p14="http://schemas.microsoft.com/office/powerpoint/2010/main" val="133206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pPr>
            <a:r>
              <a:rPr lang="en" sz="1400" b="1">
                <a:solidFill>
                  <a:srgbClr val="4C4C4E"/>
                </a:solidFill>
                <a:latin typeface="Futura Std Medium" panose="020B0502020204020303" pitchFamily="34" charset="0"/>
              </a:rPr>
              <a:t>Key Industry Drivers</a:t>
            </a:r>
            <a:endParaRPr lang="en" sz="1200">
              <a:solidFill>
                <a:srgbClr val="4C4C4E"/>
              </a:solidFill>
              <a:latin typeface="Futura Std" panose="020B0502020204020303" pitchFamily="34" charset="0"/>
            </a:endParaRPr>
          </a:p>
          <a:p>
            <a:pPr marL="288000" indent="-180000">
              <a:spcBef>
                <a:spcPts val="500"/>
              </a:spcBef>
              <a:buFont typeface="Arial" panose="020B0604020202020204" pitchFamily="34" charset="0"/>
              <a:buChar char="•"/>
            </a:pPr>
            <a:r>
              <a:rPr lang="en" sz="1200">
                <a:solidFill>
                  <a:srgbClr val="4C4C4E"/>
                </a:solidFill>
                <a:latin typeface="Futura Std Book" panose="020B0502020204020303" pitchFamily="34" charset="0"/>
              </a:rPr>
              <a:t>Forecasted 25% compound annual growth </a:t>
            </a:r>
            <a:br>
              <a:rPr lang="en" sz="1200">
                <a:solidFill>
                  <a:srgbClr val="4C4C4E"/>
                </a:solidFill>
                <a:latin typeface="Futura Std Book" panose="020B0502020204020303" pitchFamily="34" charset="0"/>
              </a:rPr>
            </a:br>
            <a:r>
              <a:rPr lang="en" sz="1200">
                <a:solidFill>
                  <a:srgbClr val="4C4C4E"/>
                </a:solidFill>
                <a:latin typeface="Futura Std Book" panose="020B0502020204020303" pitchFamily="34" charset="0"/>
              </a:rPr>
              <a:t>rate (CAGR) increase in EV adoption</a:t>
            </a:r>
          </a:p>
          <a:p>
            <a:pPr marL="288000" indent="-180000">
              <a:spcBef>
                <a:spcPts val="500"/>
              </a:spcBef>
              <a:buFont typeface="Arial" panose="020B0604020202020204" pitchFamily="34" charset="0"/>
              <a:buChar char="•"/>
            </a:pPr>
            <a:r>
              <a:rPr lang="en" sz="1200">
                <a:solidFill>
                  <a:srgbClr val="4C4C4E"/>
                </a:solidFill>
                <a:latin typeface="Futura Std Book" panose="020B0502020204020303" pitchFamily="34" charset="0"/>
              </a:rPr>
              <a:t>Expansion of grant opportunities </a:t>
            </a:r>
          </a:p>
          <a:p>
            <a:pPr marL="288000" indent="-180000">
              <a:spcBef>
                <a:spcPts val="500"/>
              </a:spcBef>
              <a:buFont typeface="Arial" panose="020B0604020202020204" pitchFamily="34" charset="0"/>
              <a:buChar char="•"/>
            </a:pPr>
            <a:r>
              <a:rPr lang="en" sz="1200">
                <a:solidFill>
                  <a:srgbClr val="4C4C4E"/>
                </a:solidFill>
                <a:latin typeface="Futura Std Book" panose="020B0502020204020303" pitchFamily="34" charset="0"/>
              </a:rPr>
              <a:t>Legislation mandating EV infrastructure</a:t>
            </a:r>
          </a:p>
          <a:p>
            <a:endParaRPr lang="en-US" dirty="0"/>
          </a:p>
        </p:txBody>
      </p:sp>
      <p:sp>
        <p:nvSpPr>
          <p:cNvPr id="4" name="Slide Number Placeholder 3"/>
          <p:cNvSpPr>
            <a:spLocks noGrp="1"/>
          </p:cNvSpPr>
          <p:nvPr>
            <p:ph type="sldNum" sz="quarter" idx="5"/>
          </p:nvPr>
        </p:nvSpPr>
        <p:spPr/>
        <p:txBody>
          <a:bodyPr/>
          <a:lstStyle/>
          <a:p>
            <a:fld id="{6DA10F20-8A3F-DE4E-9209-79F3491F1439}" type="slidenum">
              <a:rPr lang="en-US" smtClean="0"/>
              <a:t>7</a:t>
            </a:fld>
            <a:endParaRPr lang="en-US" dirty="0"/>
          </a:p>
        </p:txBody>
      </p:sp>
    </p:spTree>
    <p:extLst>
      <p:ext uri="{BB962C8B-B14F-4D97-AF65-F5344CB8AC3E}">
        <p14:creationId xmlns:p14="http://schemas.microsoft.com/office/powerpoint/2010/main" val="245018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A10F20-8A3F-DE4E-9209-79F3491F1439}" type="slidenum">
              <a:rPr lang="en-US" smtClean="0"/>
              <a:t>12</a:t>
            </a:fld>
            <a:endParaRPr lang="en-US" dirty="0"/>
          </a:p>
        </p:txBody>
      </p:sp>
    </p:spTree>
    <p:extLst>
      <p:ext uri="{BB962C8B-B14F-4D97-AF65-F5344CB8AC3E}">
        <p14:creationId xmlns:p14="http://schemas.microsoft.com/office/powerpoint/2010/main" val="24881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Chart shows anticipated release of funds. The 1st $5 billion - each state has been allocated funds to invest.   The second $2.5 Billion round of funding will be for competitive discretionary grants.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245F1B-A4E2-8749-B2AA-6D06046A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114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A10F20-8A3F-DE4E-9209-79F3491F1439}" type="slidenum">
              <a:rPr lang="en-US" smtClean="0"/>
              <a:t>14</a:t>
            </a:fld>
            <a:endParaRPr lang="en-US" dirty="0"/>
          </a:p>
        </p:txBody>
      </p:sp>
    </p:spTree>
    <p:extLst>
      <p:ext uri="{BB962C8B-B14F-4D97-AF65-F5344CB8AC3E}">
        <p14:creationId xmlns:p14="http://schemas.microsoft.com/office/powerpoint/2010/main" val="296357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245F1B-A4E2-8749-B2AA-6D06046A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6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blinkcharging.com/"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blinkcharg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346836"/>
            <a:ext cx="9326880" cy="2865120"/>
          </a:xfrm>
        </p:spPr>
        <p:txBody>
          <a:bodyPr anchor="b"/>
          <a:lstStyle>
            <a:lvl1pPr algn="ctr">
              <a:defRPr sz="7200"/>
            </a:lvl1pPr>
          </a:lstStyle>
          <a:p>
            <a:r>
              <a:rPr lang="ru-RU"/>
              <a:t>Образец заголовка</a:t>
            </a:r>
            <a:endParaRPr lang="en-US"/>
          </a:p>
        </p:txBody>
      </p:sp>
      <p:sp>
        <p:nvSpPr>
          <p:cNvPr id="3" name="Subtitle 2"/>
          <p:cNvSpPr>
            <a:spLocks noGrp="1"/>
          </p:cNvSpPr>
          <p:nvPr>
            <p:ph type="subTitle" idx="1"/>
          </p:nvPr>
        </p:nvSpPr>
        <p:spPr>
          <a:xfrm>
            <a:off x="1371600" y="4322446"/>
            <a:ext cx="82296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9D5EFAE4-CC74-9E40-B7D8-1863376D609B}" type="datetimeFigureOut">
              <a:rPr lang="ru-UA" smtClean="0"/>
              <a:t>04/12/2023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97CD28BD-22DE-534E-B854-C761668074FA}" type="slidenum">
              <a:rPr lang="ru-UA" smtClean="0"/>
              <a:t>‹#›</a:t>
            </a:fld>
            <a:endParaRPr lang="ru-UA"/>
          </a:p>
        </p:txBody>
      </p:sp>
    </p:spTree>
    <p:extLst>
      <p:ext uri="{BB962C8B-B14F-4D97-AF65-F5344CB8AC3E}">
        <p14:creationId xmlns:p14="http://schemas.microsoft.com/office/powerpoint/2010/main" val="190351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9D5EFAE4-CC74-9E40-B7D8-1863376D609B}" type="datetimeFigureOut">
              <a:rPr lang="ru-UA" smtClean="0"/>
              <a:t>04/12/2023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97CD28BD-22DE-534E-B854-C761668074FA}" type="slidenum">
              <a:rPr lang="ru-UA" smtClean="0"/>
              <a:t>‹#›</a:t>
            </a:fld>
            <a:endParaRPr lang="ru-UA"/>
          </a:p>
        </p:txBody>
      </p:sp>
    </p:spTree>
    <p:extLst>
      <p:ext uri="{BB962C8B-B14F-4D97-AF65-F5344CB8AC3E}">
        <p14:creationId xmlns:p14="http://schemas.microsoft.com/office/powerpoint/2010/main" val="3717361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1" y="438150"/>
            <a:ext cx="2366010" cy="6974206"/>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754381" y="438150"/>
            <a:ext cx="6960870" cy="6974206"/>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9D5EFAE4-CC74-9E40-B7D8-1863376D609B}" type="datetimeFigureOut">
              <a:rPr lang="ru-UA" smtClean="0"/>
              <a:t>04/12/2023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97CD28BD-22DE-534E-B854-C761668074FA}" type="slidenum">
              <a:rPr lang="ru-UA" smtClean="0"/>
              <a:t>‹#›</a:t>
            </a:fld>
            <a:endParaRPr lang="ru-UA"/>
          </a:p>
        </p:txBody>
      </p:sp>
    </p:spTree>
    <p:extLst>
      <p:ext uri="{BB962C8B-B14F-4D97-AF65-F5344CB8AC3E}">
        <p14:creationId xmlns:p14="http://schemas.microsoft.com/office/powerpoint/2010/main" val="4036931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Text Call 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CF11D7-8A87-4E18-ABA4-B15615A30A4B}"/>
              </a:ext>
            </a:extLst>
          </p:cNvPr>
          <p:cNvSpPr>
            <a:spLocks noGrp="1"/>
          </p:cNvSpPr>
          <p:nvPr>
            <p:ph type="pic" sz="quarter" idx="10"/>
          </p:nvPr>
        </p:nvSpPr>
        <p:spPr>
          <a:xfrm>
            <a:off x="409574" y="2186152"/>
            <a:ext cx="7689969" cy="6043448"/>
          </a:xfrm>
        </p:spPr>
        <p:txBody>
          <a:bodyPr/>
          <a:lstStyle>
            <a:lvl1pPr marL="0" indent="0">
              <a:buNone/>
              <a:defRPr/>
            </a:lvl1pPr>
          </a:lstStyle>
          <a:p>
            <a:endParaRPr lang="en-US" dirty="0"/>
          </a:p>
        </p:txBody>
      </p:sp>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10" name="Прямоугольник 1">
            <a:extLst>
              <a:ext uri="{FF2B5EF4-FFF2-40B4-BE49-F238E27FC236}">
                <a16:creationId xmlns:a16="http://schemas.microsoft.com/office/drawing/2014/main" id="{FC19987F-E0DB-4757-A509-FF2C9E68E979}"/>
              </a:ext>
            </a:extLst>
          </p:cNvPr>
          <p:cNvSpPr/>
          <p:nvPr userDrawn="1"/>
        </p:nvSpPr>
        <p:spPr>
          <a:xfrm>
            <a:off x="8099543" y="1123123"/>
            <a:ext cx="2865446" cy="6484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ea typeface="+mn-ea"/>
              <a:cs typeface="+mn-cs"/>
            </a:endParaRPr>
          </a:p>
        </p:txBody>
      </p:sp>
      <p:sp>
        <p:nvSpPr>
          <p:cNvPr id="12" name="Text Placeholder 11">
            <a:extLst>
              <a:ext uri="{FF2B5EF4-FFF2-40B4-BE49-F238E27FC236}">
                <a16:creationId xmlns:a16="http://schemas.microsoft.com/office/drawing/2014/main" id="{728376B2-E6AF-4A2A-9E86-D81385BF08F0}"/>
              </a:ext>
            </a:extLst>
          </p:cNvPr>
          <p:cNvSpPr>
            <a:spLocks noGrp="1"/>
          </p:cNvSpPr>
          <p:nvPr>
            <p:ph type="body" sz="quarter" idx="11"/>
          </p:nvPr>
        </p:nvSpPr>
        <p:spPr>
          <a:xfrm>
            <a:off x="8218488" y="1230313"/>
            <a:ext cx="2574925" cy="6234112"/>
          </a:xfrm>
        </p:spPr>
        <p:txBody>
          <a:bodyPr>
            <a:noAutofit/>
          </a:bodyPr>
          <a:lstStyle>
            <a:lvl1pPr marL="0" indent="0">
              <a:lnSpc>
                <a:spcPct val="100000"/>
              </a:lnSpc>
              <a:spcBef>
                <a:spcPts val="600"/>
              </a:spcBef>
              <a:buNone/>
              <a:defRPr sz="2000">
                <a:solidFill>
                  <a:srgbClr val="FFB608"/>
                </a:solidFill>
                <a:latin typeface="Futura Std" panose="020B0502020204020303"/>
              </a:defRPr>
            </a:lvl1pPr>
            <a:lvl2pPr>
              <a:defRPr sz="1800">
                <a:latin typeface="Futura Std" panose="020B0502020204020303"/>
              </a:defRPr>
            </a:lvl2pPr>
            <a:lvl3pPr>
              <a:defRPr sz="1400">
                <a:latin typeface="Futura Std" panose="020B0502020204020303"/>
              </a:defRPr>
            </a:lvl3pPr>
            <a:lvl4pPr>
              <a:defRPr sz="1400">
                <a:latin typeface="Futura Std" panose="020B0502020204020303"/>
              </a:defRPr>
            </a:lvl4pPr>
            <a:lvl5pPr>
              <a:defRPr sz="1400">
                <a:latin typeface="Futura Std" panose="020B0502020204020303"/>
              </a:defRPr>
            </a:lvl5pPr>
          </a:lstStyle>
          <a:p>
            <a:pPr lvl="0"/>
            <a:endParaRPr lang="en-US"/>
          </a:p>
        </p:txBody>
      </p:sp>
      <p:sp>
        <p:nvSpPr>
          <p:cNvPr id="15" name="Text Placeholder 2">
            <a:extLst>
              <a:ext uri="{FF2B5EF4-FFF2-40B4-BE49-F238E27FC236}">
                <a16:creationId xmlns:a16="http://schemas.microsoft.com/office/drawing/2014/main" id="{8518F24B-E309-4DC0-9FB7-501ADF866CE8}"/>
              </a:ext>
            </a:extLst>
          </p:cNvPr>
          <p:cNvSpPr>
            <a:spLocks noGrp="1"/>
          </p:cNvSpPr>
          <p:nvPr>
            <p:ph type="body" sz="quarter" idx="12"/>
          </p:nvPr>
        </p:nvSpPr>
        <p:spPr>
          <a:xfrm>
            <a:off x="409575" y="1019176"/>
            <a:ext cx="6884604" cy="410232"/>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6" name="Text Placeholder 10">
            <a:extLst>
              <a:ext uri="{FF2B5EF4-FFF2-40B4-BE49-F238E27FC236}">
                <a16:creationId xmlns:a16="http://schemas.microsoft.com/office/drawing/2014/main" id="{B4E2479C-4062-4343-A4D8-05FE46EA98F2}"/>
              </a:ext>
            </a:extLst>
          </p:cNvPr>
          <p:cNvSpPr>
            <a:spLocks noGrp="1"/>
          </p:cNvSpPr>
          <p:nvPr>
            <p:ph type="body" sz="quarter" idx="16"/>
          </p:nvPr>
        </p:nvSpPr>
        <p:spPr>
          <a:xfrm>
            <a:off x="409575" y="1524001"/>
            <a:ext cx="6884604" cy="410232"/>
          </a:xfrm>
        </p:spPr>
        <p:txBody>
          <a:bodyPr>
            <a:normAutofit/>
          </a:bodyPr>
          <a:lstStyle>
            <a:lvl1pPr marL="0" indent="0">
              <a:buNone/>
              <a:defRPr sz="1600" b="0" i="0">
                <a:solidFill>
                  <a:srgbClr val="4C4C4E"/>
                </a:solidFill>
                <a:latin typeface="Futura Std Book" panose="020B0502020204020303" pitchFamily="34" charset="0"/>
              </a:defRPr>
            </a:lvl1pPr>
          </a:lstStyle>
          <a:p>
            <a:pPr lvl="0"/>
            <a:r>
              <a:rPr lang="en-US"/>
              <a:t>Click to edit Master text styles</a:t>
            </a:r>
          </a:p>
        </p:txBody>
      </p:sp>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Tree>
    <p:extLst>
      <p:ext uri="{BB962C8B-B14F-4D97-AF65-F5344CB8AC3E}">
        <p14:creationId xmlns:p14="http://schemas.microsoft.com/office/powerpoint/2010/main" val="662301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roduct Image">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3" name="Slide Number Placeholder 5">
            <a:extLst>
              <a:ext uri="{FF2B5EF4-FFF2-40B4-BE49-F238E27FC236}">
                <a16:creationId xmlns:a16="http://schemas.microsoft.com/office/drawing/2014/main" id="{6D7C75A3-E852-C348-8C00-C5F06E53EBF9}"/>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3" name="Picture Placeholder 2">
            <a:extLst>
              <a:ext uri="{FF2B5EF4-FFF2-40B4-BE49-F238E27FC236}">
                <a16:creationId xmlns:a16="http://schemas.microsoft.com/office/drawing/2014/main" id="{4DF0A667-6072-354A-8573-286D5B9470B1}"/>
              </a:ext>
            </a:extLst>
          </p:cNvPr>
          <p:cNvSpPr>
            <a:spLocks noGrp="1"/>
          </p:cNvSpPr>
          <p:nvPr>
            <p:ph type="pic" sz="quarter" idx="17"/>
          </p:nvPr>
        </p:nvSpPr>
        <p:spPr>
          <a:xfrm>
            <a:off x="7283450" y="2028825"/>
            <a:ext cx="3408363" cy="5713413"/>
          </a:xfrm>
        </p:spPr>
        <p:txBody>
          <a:bodyPr/>
          <a:lstStyle/>
          <a:p>
            <a:endParaRPr lang="en-US" dirty="0"/>
          </a:p>
        </p:txBody>
      </p:sp>
      <p:sp>
        <p:nvSpPr>
          <p:cNvPr id="16" name="Text Placeholder 4">
            <a:extLst>
              <a:ext uri="{FF2B5EF4-FFF2-40B4-BE49-F238E27FC236}">
                <a16:creationId xmlns:a16="http://schemas.microsoft.com/office/drawing/2014/main" id="{F69C739D-DBF8-4742-8364-67F7DC6E653C}"/>
              </a:ext>
            </a:extLst>
          </p:cNvPr>
          <p:cNvSpPr>
            <a:spLocks noGrp="1"/>
          </p:cNvSpPr>
          <p:nvPr>
            <p:ph type="body" sz="quarter" idx="14"/>
          </p:nvPr>
        </p:nvSpPr>
        <p:spPr>
          <a:xfrm>
            <a:off x="409575" y="1879930"/>
            <a:ext cx="6708197" cy="5713310"/>
          </a:xfrm>
        </p:spPr>
        <p:txBody>
          <a:bodyPr>
            <a:normAutofit/>
          </a:bodyPr>
          <a:lstStyle>
            <a:lvl1pPr marL="288925" indent="-171450">
              <a:tabLst/>
              <a:defRPr sz="1600">
                <a:solidFill>
                  <a:srgbClr val="4C4C4E"/>
                </a:solidFill>
                <a:latin typeface="Futura Std Medium" panose="020B0502020204020303" pitchFamily="34" charset="0"/>
              </a:defRPr>
            </a:lvl1pPr>
            <a:lvl2pPr marL="822325" indent="-192088">
              <a:defRPr sz="1600">
                <a:solidFill>
                  <a:srgbClr val="4C4C4E"/>
                </a:solidFill>
                <a:latin typeface="Futura Std Medium" panose="020B0502020204020303" pitchFamily="34" charset="0"/>
              </a:defRPr>
            </a:lvl2pPr>
            <a:lvl3pPr marL="1371600" indent="-173038">
              <a:defRPr sz="1600">
                <a:solidFill>
                  <a:srgbClr val="4C4C4E"/>
                </a:solidFill>
                <a:latin typeface="Futura Std Medium" panose="020B0502020204020303" pitchFamily="34" charset="0"/>
              </a:defRPr>
            </a:lvl3pPr>
            <a:lvl4pPr marL="1919288" indent="-206375">
              <a:defRPr sz="1600">
                <a:solidFill>
                  <a:srgbClr val="4C4C4E"/>
                </a:solidFill>
                <a:latin typeface="Futura Std Medium" panose="020B0502020204020303" pitchFamily="34" charset="0"/>
              </a:defRPr>
            </a:lvl4pPr>
            <a:lvl5pPr marL="2468563" indent="-177800">
              <a:defRPr sz="1600">
                <a:solidFill>
                  <a:srgbClr val="4C4C4E"/>
                </a:solidFill>
                <a:latin typeface="Futura Std Medium" panose="020B05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8B673421-B11E-394F-8DE4-1EAD642A9C64}"/>
              </a:ext>
            </a:extLst>
          </p:cNvPr>
          <p:cNvSpPr>
            <a:spLocks noGrp="1"/>
          </p:cNvSpPr>
          <p:nvPr>
            <p:ph type="body" sz="quarter" idx="12"/>
          </p:nvPr>
        </p:nvSpPr>
        <p:spPr>
          <a:xfrm>
            <a:off x="409575" y="1019176"/>
            <a:ext cx="6708197" cy="370569"/>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8" name="Text Placeholder 10">
            <a:extLst>
              <a:ext uri="{FF2B5EF4-FFF2-40B4-BE49-F238E27FC236}">
                <a16:creationId xmlns:a16="http://schemas.microsoft.com/office/drawing/2014/main" id="{A4B633E3-CA2D-EF4D-8586-BE284B46C853}"/>
              </a:ext>
            </a:extLst>
          </p:cNvPr>
          <p:cNvSpPr>
            <a:spLocks noGrp="1"/>
          </p:cNvSpPr>
          <p:nvPr>
            <p:ph type="body" sz="quarter" idx="16"/>
          </p:nvPr>
        </p:nvSpPr>
        <p:spPr>
          <a:xfrm>
            <a:off x="409575" y="1524000"/>
            <a:ext cx="6708197" cy="221674"/>
          </a:xfrm>
        </p:spPr>
        <p:txBody>
          <a:bodyPr>
            <a:normAutofit/>
          </a:bodyPr>
          <a:lstStyle>
            <a:lvl1pPr marL="0" indent="0">
              <a:buNone/>
              <a:defRPr sz="1600" b="0" i="0">
                <a:solidFill>
                  <a:srgbClr val="4C4C4E"/>
                </a:solidFill>
                <a:latin typeface="Futura Std Book" panose="020B0502020204020303" pitchFamily="34" charset="0"/>
              </a:defRPr>
            </a:lvl1pPr>
          </a:lstStyle>
          <a:p>
            <a:pPr lvl="0"/>
            <a:r>
              <a:rPr lang="en-US"/>
              <a:t>Click to edit Master text styles</a:t>
            </a:r>
          </a:p>
        </p:txBody>
      </p:sp>
      <p:sp>
        <p:nvSpPr>
          <p:cNvPr id="10" name="Date Placeholder 3">
            <a:hlinkClick r:id="rId3"/>
            <a:extLst>
              <a:ext uri="{FF2B5EF4-FFF2-40B4-BE49-F238E27FC236}">
                <a16:creationId xmlns:a16="http://schemas.microsoft.com/office/drawing/2014/main" id="{EF85611F-15A0-0247-8E16-41750791F10A}"/>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BlinkCharging.com • (888) 998.2546 </a:t>
            </a:r>
          </a:p>
        </p:txBody>
      </p:sp>
    </p:spTree>
    <p:extLst>
      <p:ext uri="{BB962C8B-B14F-4D97-AF65-F5344CB8AC3E}">
        <p14:creationId xmlns:p14="http://schemas.microsoft.com/office/powerpoint/2010/main" val="3193470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5" name="Text Placeholder 4">
            <a:extLst>
              <a:ext uri="{FF2B5EF4-FFF2-40B4-BE49-F238E27FC236}">
                <a16:creationId xmlns:a16="http://schemas.microsoft.com/office/drawing/2014/main" id="{44A2144E-A7E4-2D49-88DC-532C2201BE20}"/>
              </a:ext>
            </a:extLst>
          </p:cNvPr>
          <p:cNvSpPr>
            <a:spLocks noGrp="1"/>
          </p:cNvSpPr>
          <p:nvPr>
            <p:ph type="body" sz="quarter" idx="14"/>
          </p:nvPr>
        </p:nvSpPr>
        <p:spPr>
          <a:xfrm>
            <a:off x="409576" y="1879930"/>
            <a:ext cx="10097244" cy="5713310"/>
          </a:xfrm>
        </p:spPr>
        <p:txBody>
          <a:bodyPr>
            <a:normAutofit/>
          </a:bodyPr>
          <a:lstStyle>
            <a:lvl1pPr marL="288925" indent="-171450">
              <a:tabLst/>
              <a:defRPr sz="1600">
                <a:solidFill>
                  <a:srgbClr val="4C4C4E"/>
                </a:solidFill>
                <a:latin typeface="Futura Std Medium" panose="020B0502020204020303" pitchFamily="34" charset="0"/>
              </a:defRPr>
            </a:lvl1pPr>
            <a:lvl2pPr marL="822325" indent="-192088">
              <a:defRPr sz="1600">
                <a:solidFill>
                  <a:srgbClr val="4C4C4E"/>
                </a:solidFill>
                <a:latin typeface="Futura Std Medium" panose="020B0502020204020303" pitchFamily="34" charset="0"/>
              </a:defRPr>
            </a:lvl2pPr>
            <a:lvl3pPr marL="1371600" indent="-173038">
              <a:defRPr sz="1600">
                <a:solidFill>
                  <a:srgbClr val="4C4C4E"/>
                </a:solidFill>
                <a:latin typeface="Futura Std Medium" panose="020B0502020204020303" pitchFamily="34" charset="0"/>
              </a:defRPr>
            </a:lvl3pPr>
            <a:lvl4pPr marL="1919288" indent="-206375">
              <a:defRPr sz="1600">
                <a:solidFill>
                  <a:srgbClr val="4C4C4E"/>
                </a:solidFill>
                <a:latin typeface="Futura Std Medium" panose="020B0502020204020303" pitchFamily="34" charset="0"/>
              </a:defRPr>
            </a:lvl4pPr>
            <a:lvl5pPr marL="2468563" indent="-177800">
              <a:defRPr sz="1600">
                <a:solidFill>
                  <a:srgbClr val="4C4C4E"/>
                </a:solidFill>
                <a:latin typeface="Futura Std Medium" panose="020B05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484448BC-7842-D044-88A6-05C90143B338}"/>
              </a:ext>
            </a:extLst>
          </p:cNvPr>
          <p:cNvSpPr>
            <a:spLocks noGrp="1"/>
          </p:cNvSpPr>
          <p:nvPr>
            <p:ph type="body" sz="quarter" idx="12"/>
          </p:nvPr>
        </p:nvSpPr>
        <p:spPr>
          <a:xfrm>
            <a:off x="409576" y="1019176"/>
            <a:ext cx="10097244" cy="370569"/>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7" name="Text Placeholder 10">
            <a:extLst>
              <a:ext uri="{FF2B5EF4-FFF2-40B4-BE49-F238E27FC236}">
                <a16:creationId xmlns:a16="http://schemas.microsoft.com/office/drawing/2014/main" id="{62109372-492B-9843-9292-47D942A4A1A7}"/>
              </a:ext>
            </a:extLst>
          </p:cNvPr>
          <p:cNvSpPr>
            <a:spLocks noGrp="1"/>
          </p:cNvSpPr>
          <p:nvPr>
            <p:ph type="body" sz="quarter" idx="16"/>
          </p:nvPr>
        </p:nvSpPr>
        <p:spPr>
          <a:xfrm>
            <a:off x="409576" y="1524000"/>
            <a:ext cx="10097244" cy="221674"/>
          </a:xfrm>
        </p:spPr>
        <p:txBody>
          <a:bodyPr>
            <a:normAutofit/>
          </a:bodyPr>
          <a:lstStyle>
            <a:lvl1pPr marL="0" indent="0">
              <a:buNone/>
              <a:defRPr sz="1600" b="0" i="0">
                <a:solidFill>
                  <a:srgbClr val="4C4C4E"/>
                </a:solidFill>
                <a:latin typeface="Futura Std Book" panose="020B0502020204020303" pitchFamily="34" charset="0"/>
              </a:defRPr>
            </a:lvl1pPr>
          </a:lstStyle>
          <a:p>
            <a:pPr lvl="0"/>
            <a:r>
              <a:rPr lang="en-US"/>
              <a:t>Click to edit Master text styles</a:t>
            </a:r>
          </a:p>
        </p:txBody>
      </p:sp>
    </p:spTree>
    <p:extLst>
      <p:ext uri="{BB962C8B-B14F-4D97-AF65-F5344CB8AC3E}">
        <p14:creationId xmlns:p14="http://schemas.microsoft.com/office/powerpoint/2010/main" val="2579422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Lifestyle Image Vertical">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12" name="Picture Placeholder 11">
            <a:extLst>
              <a:ext uri="{FF2B5EF4-FFF2-40B4-BE49-F238E27FC236}">
                <a16:creationId xmlns:a16="http://schemas.microsoft.com/office/drawing/2014/main" id="{3E6457F8-ED45-42A2-9F87-EEA30625F464}"/>
              </a:ext>
            </a:extLst>
          </p:cNvPr>
          <p:cNvSpPr>
            <a:spLocks noGrp="1"/>
          </p:cNvSpPr>
          <p:nvPr>
            <p:ph type="pic" sz="quarter" idx="15"/>
          </p:nvPr>
        </p:nvSpPr>
        <p:spPr>
          <a:xfrm>
            <a:off x="4582511" y="21021"/>
            <a:ext cx="6390289" cy="8208579"/>
          </a:xfrm>
        </p:spPr>
        <p:txBody>
          <a:bodyPr/>
          <a:lstStyle/>
          <a:p>
            <a:endParaRPr lang="en-US" dirty="0"/>
          </a:p>
        </p:txBody>
      </p:sp>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0" name="Text Placeholder 4">
            <a:extLst>
              <a:ext uri="{FF2B5EF4-FFF2-40B4-BE49-F238E27FC236}">
                <a16:creationId xmlns:a16="http://schemas.microsoft.com/office/drawing/2014/main" id="{424B7613-1756-4B9B-8E68-F77A2670285F}"/>
              </a:ext>
            </a:extLst>
          </p:cNvPr>
          <p:cNvSpPr>
            <a:spLocks noGrp="1"/>
          </p:cNvSpPr>
          <p:nvPr>
            <p:ph type="body" sz="quarter" idx="14"/>
          </p:nvPr>
        </p:nvSpPr>
        <p:spPr>
          <a:xfrm>
            <a:off x="409576" y="1879930"/>
            <a:ext cx="3889156" cy="5713310"/>
          </a:xfrm>
        </p:spPr>
        <p:txBody>
          <a:bodyPr>
            <a:normAutofit/>
          </a:bodyPr>
          <a:lstStyle>
            <a:lvl1pPr marL="288925" indent="-171450">
              <a:tabLst/>
              <a:defRPr sz="1600">
                <a:solidFill>
                  <a:srgbClr val="4C4C4E"/>
                </a:solidFill>
                <a:latin typeface="Futura Std Medium" panose="020B0502020204020303" pitchFamily="34" charset="0"/>
              </a:defRPr>
            </a:lvl1pPr>
            <a:lvl2pPr marL="822325" indent="-192088">
              <a:defRPr sz="1600">
                <a:solidFill>
                  <a:srgbClr val="4C4C4E"/>
                </a:solidFill>
                <a:latin typeface="Futura Std Medium" panose="020B0502020204020303" pitchFamily="34" charset="0"/>
              </a:defRPr>
            </a:lvl2pPr>
            <a:lvl3pPr marL="1371600" indent="-173038">
              <a:defRPr sz="1600">
                <a:solidFill>
                  <a:srgbClr val="4C4C4E"/>
                </a:solidFill>
                <a:latin typeface="Futura Std Medium" panose="020B0502020204020303" pitchFamily="34" charset="0"/>
              </a:defRPr>
            </a:lvl3pPr>
            <a:lvl4pPr marL="1919288" indent="-206375">
              <a:defRPr sz="1600">
                <a:solidFill>
                  <a:srgbClr val="4C4C4E"/>
                </a:solidFill>
                <a:latin typeface="Futura Std Medium" panose="020B0502020204020303" pitchFamily="34" charset="0"/>
              </a:defRPr>
            </a:lvl4pPr>
            <a:lvl5pPr marL="2468563" indent="-177800">
              <a:defRPr sz="1600">
                <a:solidFill>
                  <a:srgbClr val="4C4C4E"/>
                </a:solidFill>
                <a:latin typeface="Futura Std Medium" panose="020B05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CB2FEFD9-D979-486D-8E69-358317731CCF}"/>
              </a:ext>
            </a:extLst>
          </p:cNvPr>
          <p:cNvSpPr>
            <a:spLocks noGrp="1"/>
          </p:cNvSpPr>
          <p:nvPr>
            <p:ph type="body" sz="quarter" idx="12"/>
          </p:nvPr>
        </p:nvSpPr>
        <p:spPr>
          <a:xfrm>
            <a:off x="409576" y="1019176"/>
            <a:ext cx="3889156" cy="370569"/>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5" name="Text Placeholder 10">
            <a:extLst>
              <a:ext uri="{FF2B5EF4-FFF2-40B4-BE49-F238E27FC236}">
                <a16:creationId xmlns:a16="http://schemas.microsoft.com/office/drawing/2014/main" id="{510637DE-9C75-4765-929A-A7424189583C}"/>
              </a:ext>
            </a:extLst>
          </p:cNvPr>
          <p:cNvSpPr>
            <a:spLocks noGrp="1"/>
          </p:cNvSpPr>
          <p:nvPr>
            <p:ph type="body" sz="quarter" idx="16"/>
          </p:nvPr>
        </p:nvSpPr>
        <p:spPr>
          <a:xfrm>
            <a:off x="409576" y="1524000"/>
            <a:ext cx="3889156" cy="221674"/>
          </a:xfrm>
        </p:spPr>
        <p:txBody>
          <a:bodyPr>
            <a:normAutofit/>
          </a:bodyPr>
          <a:lstStyle>
            <a:lvl1pPr marL="0" indent="0">
              <a:buNone/>
              <a:defRPr sz="1600" b="0" i="0">
                <a:solidFill>
                  <a:srgbClr val="4C4C4E"/>
                </a:solidFill>
                <a:latin typeface="Futura Std Book" panose="020B0502020204020303" pitchFamily="34" charset="0"/>
              </a:defRPr>
            </a:lvl1pPr>
          </a:lstStyle>
          <a:p>
            <a:pPr lvl="0"/>
            <a:r>
              <a:rPr lang="en-US"/>
              <a:t>Click to edit Master text styles</a:t>
            </a:r>
          </a:p>
        </p:txBody>
      </p:sp>
      <p:sp>
        <p:nvSpPr>
          <p:cNvPr id="13" name="Date Placeholder 3">
            <a:hlinkClick r:id="rId3"/>
            <a:extLst>
              <a:ext uri="{FF2B5EF4-FFF2-40B4-BE49-F238E27FC236}">
                <a16:creationId xmlns:a16="http://schemas.microsoft.com/office/drawing/2014/main" id="{F4D64D61-C4EB-7F4E-8288-2E82136BC21E}"/>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BlinkCharging.com • (888) 998.2546 </a:t>
            </a:r>
          </a:p>
        </p:txBody>
      </p:sp>
      <p:sp>
        <p:nvSpPr>
          <p:cNvPr id="14" name="Slide Number Placeholder 5">
            <a:extLst>
              <a:ext uri="{FF2B5EF4-FFF2-40B4-BE49-F238E27FC236}">
                <a16:creationId xmlns:a16="http://schemas.microsoft.com/office/drawing/2014/main" id="{E003E7E0-5997-724E-A564-BA47CCBAF31D}"/>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Tree>
    <p:extLst>
      <p:ext uri="{BB962C8B-B14F-4D97-AF65-F5344CB8AC3E}">
        <p14:creationId xmlns:p14="http://schemas.microsoft.com/office/powerpoint/2010/main" val="195946624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9A0CF480-0890-4675-B84C-1A6B76AEE490}"/>
              </a:ext>
            </a:extLst>
          </p:cNvPr>
          <p:cNvSpPr>
            <a:spLocks noGrp="1"/>
          </p:cNvSpPr>
          <p:nvPr>
            <p:ph type="pic" idx="11"/>
          </p:nvPr>
        </p:nvSpPr>
        <p:spPr>
          <a:xfrm>
            <a:off x="3152953" y="0"/>
            <a:ext cx="4242816"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938B29AD-44B7-4438-8D33-6BE70AB45246}"/>
              </a:ext>
            </a:extLst>
          </p:cNvPr>
          <p:cNvSpPr>
            <a:spLocks noGrp="1"/>
          </p:cNvSpPr>
          <p:nvPr>
            <p:ph type="pic" idx="1"/>
          </p:nvPr>
        </p:nvSpPr>
        <p:spPr>
          <a:xfrm>
            <a:off x="7527396" y="0"/>
            <a:ext cx="3429000" cy="40416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153E0C7A-B3AD-40B9-B251-5693DD92F4B8}"/>
              </a:ext>
            </a:extLst>
          </p:cNvPr>
          <p:cNvSpPr>
            <a:spLocks noGrp="1"/>
          </p:cNvSpPr>
          <p:nvPr>
            <p:ph type="pic" idx="10"/>
          </p:nvPr>
        </p:nvSpPr>
        <p:spPr>
          <a:xfrm>
            <a:off x="7527396" y="4171245"/>
            <a:ext cx="3429000" cy="40416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Рисунок 18">
            <a:extLst>
              <a:ext uri="{FF2B5EF4-FFF2-40B4-BE49-F238E27FC236}">
                <a16:creationId xmlns:a16="http://schemas.microsoft.com/office/drawing/2014/main" id="{70A9FBB5-D263-4542-B9E9-86B19FBB7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6632" y="2150577"/>
            <a:ext cx="1584325" cy="643632"/>
          </a:xfrm>
          <a:prstGeom prst="rect">
            <a:avLst/>
          </a:prstGeom>
        </p:spPr>
      </p:pic>
      <p:sp>
        <p:nvSpPr>
          <p:cNvPr id="12" name="TextBox 11">
            <a:hlinkClick r:id="rId3"/>
            <a:extLst>
              <a:ext uri="{FF2B5EF4-FFF2-40B4-BE49-F238E27FC236}">
                <a16:creationId xmlns:a16="http://schemas.microsoft.com/office/drawing/2014/main" id="{B437F1FD-C5E8-4785-8E51-3CEDEEB66B42}"/>
              </a:ext>
            </a:extLst>
          </p:cNvPr>
          <p:cNvSpPr txBox="1"/>
          <p:nvPr userDrawn="1"/>
        </p:nvSpPr>
        <p:spPr>
          <a:xfrm>
            <a:off x="404310" y="7556413"/>
            <a:ext cx="21982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srgbClr val="4C4C4E"/>
                </a:solidFill>
                <a:effectLst/>
                <a:uLnTx/>
                <a:uFillTx/>
                <a:latin typeface="Futura Std Light" panose="020B0402020204020303" pitchFamily="34" charset="0"/>
                <a:ea typeface="+mn-ea"/>
                <a:cs typeface="Futura Medium" panose="020B0602020204020303" pitchFamily="34" charset="-79"/>
              </a:rPr>
              <a:t>www.BlinkCharging.com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UA" sz="1200" b="0" i="0" u="none" strike="noStrike" kern="1200" cap="none" spc="0" normalizeH="0" baseline="0" noProof="0">
              <a:ln>
                <a:noFill/>
              </a:ln>
              <a:solidFill>
                <a:srgbClr val="000000">
                  <a:lumMod val="75000"/>
                  <a:lumOff val="25000"/>
                </a:srgbClr>
              </a:solidFill>
              <a:effectLst/>
              <a:uLnTx/>
              <a:uFillTx/>
              <a:ea typeface="+mn-ea"/>
              <a:cs typeface="Futura Medium" panose="020B0602020204020303" pitchFamily="34" charset="-79"/>
            </a:endParaRPr>
          </a:p>
        </p:txBody>
      </p:sp>
    </p:spTree>
    <p:extLst>
      <p:ext uri="{BB962C8B-B14F-4D97-AF65-F5344CB8AC3E}">
        <p14:creationId xmlns:p14="http://schemas.microsoft.com/office/powerpoint/2010/main" val="269220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Client Logo">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9A0CF480-0890-4675-B84C-1A6B76AEE490}"/>
              </a:ext>
            </a:extLst>
          </p:cNvPr>
          <p:cNvSpPr>
            <a:spLocks noGrp="1"/>
          </p:cNvSpPr>
          <p:nvPr>
            <p:ph type="pic" idx="11"/>
          </p:nvPr>
        </p:nvSpPr>
        <p:spPr>
          <a:xfrm>
            <a:off x="3152953" y="0"/>
            <a:ext cx="4242816"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938B29AD-44B7-4438-8D33-6BE70AB45246}"/>
              </a:ext>
            </a:extLst>
          </p:cNvPr>
          <p:cNvSpPr>
            <a:spLocks noGrp="1"/>
          </p:cNvSpPr>
          <p:nvPr>
            <p:ph type="pic" idx="1"/>
          </p:nvPr>
        </p:nvSpPr>
        <p:spPr>
          <a:xfrm>
            <a:off x="7527396" y="0"/>
            <a:ext cx="3429000" cy="40416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153E0C7A-B3AD-40B9-B251-5693DD92F4B8}"/>
              </a:ext>
            </a:extLst>
          </p:cNvPr>
          <p:cNvSpPr>
            <a:spLocks noGrp="1"/>
          </p:cNvSpPr>
          <p:nvPr>
            <p:ph type="pic" idx="10"/>
          </p:nvPr>
        </p:nvSpPr>
        <p:spPr>
          <a:xfrm>
            <a:off x="7527396" y="4171245"/>
            <a:ext cx="3429000" cy="40416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Рисунок 18">
            <a:extLst>
              <a:ext uri="{FF2B5EF4-FFF2-40B4-BE49-F238E27FC236}">
                <a16:creationId xmlns:a16="http://schemas.microsoft.com/office/drawing/2014/main" id="{70A9FBB5-D263-4542-B9E9-86B19FBB7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6632" y="2150577"/>
            <a:ext cx="1584325" cy="643632"/>
          </a:xfrm>
          <a:prstGeom prst="rect">
            <a:avLst/>
          </a:prstGeom>
        </p:spPr>
      </p:pic>
      <p:sp>
        <p:nvSpPr>
          <p:cNvPr id="12" name="TextBox 11">
            <a:hlinkClick r:id="rId3"/>
            <a:extLst>
              <a:ext uri="{FF2B5EF4-FFF2-40B4-BE49-F238E27FC236}">
                <a16:creationId xmlns:a16="http://schemas.microsoft.com/office/drawing/2014/main" id="{B437F1FD-C5E8-4785-8E51-3CEDEEB66B42}"/>
              </a:ext>
            </a:extLst>
          </p:cNvPr>
          <p:cNvSpPr txBox="1"/>
          <p:nvPr userDrawn="1"/>
        </p:nvSpPr>
        <p:spPr>
          <a:xfrm>
            <a:off x="404310" y="7556413"/>
            <a:ext cx="21982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srgbClr val="4C4C4E"/>
                </a:solidFill>
                <a:effectLst/>
                <a:uLnTx/>
                <a:uFillTx/>
                <a:latin typeface="Futura Std Light" panose="020B0402020204020303" pitchFamily="34" charset="0"/>
                <a:ea typeface="+mn-ea"/>
                <a:cs typeface="Futura Medium" panose="020B0602020204020303" pitchFamily="34" charset="-79"/>
              </a:rPr>
              <a:t>www.BlinkCharging.com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UA" sz="1200" b="0" i="0" u="none" strike="noStrike" kern="1200" cap="none" spc="0" normalizeH="0" baseline="0" noProof="0">
              <a:ln>
                <a:noFill/>
              </a:ln>
              <a:solidFill>
                <a:srgbClr val="000000">
                  <a:lumMod val="75000"/>
                  <a:lumOff val="25000"/>
                </a:srgbClr>
              </a:solidFill>
              <a:effectLst/>
              <a:uLnTx/>
              <a:uFillTx/>
              <a:ea typeface="+mn-ea"/>
              <a:cs typeface="Futura Medium" panose="020B0602020204020303" pitchFamily="34" charset="-79"/>
            </a:endParaRPr>
          </a:p>
        </p:txBody>
      </p:sp>
      <p:sp>
        <p:nvSpPr>
          <p:cNvPr id="10" name="Прямоугольник 3">
            <a:extLst>
              <a:ext uri="{FF2B5EF4-FFF2-40B4-BE49-F238E27FC236}">
                <a16:creationId xmlns:a16="http://schemas.microsoft.com/office/drawing/2014/main" id="{92C65AA4-A9FF-4354-A3C2-4AAF19DC3790}"/>
              </a:ext>
            </a:extLst>
          </p:cNvPr>
          <p:cNvSpPr/>
          <p:nvPr userDrawn="1"/>
        </p:nvSpPr>
        <p:spPr>
          <a:xfrm>
            <a:off x="0" y="3181473"/>
            <a:ext cx="3938587" cy="908516"/>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3" name="Picture Placeholder 2">
            <a:extLst>
              <a:ext uri="{FF2B5EF4-FFF2-40B4-BE49-F238E27FC236}">
                <a16:creationId xmlns:a16="http://schemas.microsoft.com/office/drawing/2014/main" id="{3CD6E13F-E904-EF40-8082-D326B9102EC4}"/>
              </a:ext>
            </a:extLst>
          </p:cNvPr>
          <p:cNvSpPr>
            <a:spLocks noGrp="1"/>
          </p:cNvSpPr>
          <p:nvPr>
            <p:ph type="pic" sz="quarter" idx="12"/>
          </p:nvPr>
        </p:nvSpPr>
        <p:spPr>
          <a:xfrm>
            <a:off x="936624" y="890122"/>
            <a:ext cx="1942602" cy="908516"/>
          </a:xfrm>
        </p:spPr>
        <p:txBody>
          <a:bodyPr/>
          <a:lstStyle/>
          <a:p>
            <a:endParaRPr lang="en-US" dirty="0"/>
          </a:p>
        </p:txBody>
      </p:sp>
    </p:spTree>
    <p:extLst>
      <p:ext uri="{BB962C8B-B14F-4D97-AF65-F5344CB8AC3E}">
        <p14:creationId xmlns:p14="http://schemas.microsoft.com/office/powerpoint/2010/main" val="2534718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CF11D7-8A87-4E18-ABA4-B15615A30A4B}"/>
              </a:ext>
            </a:extLst>
          </p:cNvPr>
          <p:cNvSpPr>
            <a:spLocks noGrp="1"/>
          </p:cNvSpPr>
          <p:nvPr>
            <p:ph type="pic" sz="quarter" idx="10"/>
          </p:nvPr>
        </p:nvSpPr>
        <p:spPr>
          <a:xfrm>
            <a:off x="0" y="0"/>
            <a:ext cx="10972800" cy="8229600"/>
          </a:xfrm>
        </p:spPr>
        <p:txBody>
          <a:bodyPr/>
          <a:lstStyle/>
          <a:p>
            <a:endParaRPr lang="en-US" dirty="0"/>
          </a:p>
        </p:txBody>
      </p:sp>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9" name="Slide Number Placeholder 5">
            <a:extLst>
              <a:ext uri="{FF2B5EF4-FFF2-40B4-BE49-F238E27FC236}">
                <a16:creationId xmlns:a16="http://schemas.microsoft.com/office/drawing/2014/main" id="{7557AAEC-38DB-412B-AC19-A97BFC4FEA8E}"/>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5" name="Прямоугольник 3">
            <a:extLst>
              <a:ext uri="{FF2B5EF4-FFF2-40B4-BE49-F238E27FC236}">
                <a16:creationId xmlns:a16="http://schemas.microsoft.com/office/drawing/2014/main" id="{DA9432E0-917A-407D-84C3-43703B2EEB3C}"/>
              </a:ext>
            </a:extLst>
          </p:cNvPr>
          <p:cNvSpPr/>
          <p:nvPr userDrawn="1"/>
        </p:nvSpPr>
        <p:spPr>
          <a:xfrm>
            <a:off x="0" y="1005833"/>
            <a:ext cx="3721608" cy="612648"/>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7" name="Date Placeholder 3">
            <a:hlinkClick r:id="rId3"/>
            <a:extLst>
              <a:ext uri="{FF2B5EF4-FFF2-40B4-BE49-F238E27FC236}">
                <a16:creationId xmlns:a16="http://schemas.microsoft.com/office/drawing/2014/main" id="{D1D29F4D-38F4-D44E-8CE8-5F17F818F4C5}"/>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379288140"/>
      </p:ext>
    </p:extLst>
  </p:cSld>
  <p:clrMapOvr>
    <a:masterClrMapping/>
  </p:clrMapOvr>
  <p:extLst>
    <p:ext uri="{DCECCB84-F9BA-43D5-87BE-67443E8EF086}">
      <p15:sldGuideLst xmlns:p15="http://schemas.microsoft.com/office/powerpoint/2012/main">
        <p15:guide id="1" pos="66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Full Image">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9" name="Slide Number Placeholder 5">
            <a:extLst>
              <a:ext uri="{FF2B5EF4-FFF2-40B4-BE49-F238E27FC236}">
                <a16:creationId xmlns:a16="http://schemas.microsoft.com/office/drawing/2014/main" id="{7557AAEC-38DB-412B-AC19-A97BFC4FEA8E}"/>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5" name="Прямоугольник 3">
            <a:extLst>
              <a:ext uri="{FF2B5EF4-FFF2-40B4-BE49-F238E27FC236}">
                <a16:creationId xmlns:a16="http://schemas.microsoft.com/office/drawing/2014/main" id="{DA9432E0-917A-407D-84C3-43703B2EEB3C}"/>
              </a:ext>
            </a:extLst>
          </p:cNvPr>
          <p:cNvSpPr/>
          <p:nvPr userDrawn="1"/>
        </p:nvSpPr>
        <p:spPr>
          <a:xfrm>
            <a:off x="0" y="1005833"/>
            <a:ext cx="3721608" cy="612648"/>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7" name="Date Placeholder 3">
            <a:hlinkClick r:id="rId3"/>
            <a:extLst>
              <a:ext uri="{FF2B5EF4-FFF2-40B4-BE49-F238E27FC236}">
                <a16:creationId xmlns:a16="http://schemas.microsoft.com/office/drawing/2014/main" id="{D1D29F4D-38F4-D44E-8CE8-5F17F818F4C5}"/>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674756300"/>
      </p:ext>
    </p:extLst>
  </p:cSld>
  <p:clrMapOvr>
    <a:masterClrMapping/>
  </p:clrMapOvr>
  <p:extLst>
    <p:ext uri="{DCECCB84-F9BA-43D5-87BE-67443E8EF086}">
      <p15:sldGuideLst xmlns:p15="http://schemas.microsoft.com/office/powerpoint/2012/main">
        <p15:guide id="1" pos="66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9D5EFAE4-CC74-9E40-B7D8-1863376D609B}" type="datetimeFigureOut">
              <a:rPr lang="ru-UA" smtClean="0"/>
              <a:t>04/12/2023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97CD28BD-22DE-534E-B854-C761668074FA}" type="slidenum">
              <a:rPr lang="ru-UA" smtClean="0"/>
              <a:t>‹#›</a:t>
            </a:fld>
            <a:endParaRPr lang="ru-UA"/>
          </a:p>
        </p:txBody>
      </p:sp>
    </p:spTree>
    <p:extLst>
      <p:ext uri="{BB962C8B-B14F-4D97-AF65-F5344CB8AC3E}">
        <p14:creationId xmlns:p14="http://schemas.microsoft.com/office/powerpoint/2010/main" val="2835888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E8D52C7-1E38-130C-4DE6-32CDF657E9A4}"/>
              </a:ext>
            </a:extLst>
          </p:cNvPr>
          <p:cNvSpPr>
            <a:spLocks noGrp="1"/>
          </p:cNvSpPr>
          <p:nvPr>
            <p:ph type="pic" sz="quarter" idx="10"/>
          </p:nvPr>
        </p:nvSpPr>
        <p:spPr>
          <a:xfrm>
            <a:off x="0" y="0"/>
            <a:ext cx="10972800" cy="8229600"/>
          </a:xfrm>
        </p:spPr>
        <p:txBody>
          <a:bodyPr/>
          <a:lstStyle>
            <a:lvl1pPr marL="0" indent="0">
              <a:buNone/>
              <a:defRPr/>
            </a:lvl1pPr>
          </a:lstStyle>
          <a:p>
            <a:endParaRPr lang="en-US" dirty="0"/>
          </a:p>
        </p:txBody>
      </p:sp>
      <p:sp>
        <p:nvSpPr>
          <p:cNvPr id="7" name="Прямоугольник 12">
            <a:extLst>
              <a:ext uri="{FF2B5EF4-FFF2-40B4-BE49-F238E27FC236}">
                <a16:creationId xmlns:a16="http://schemas.microsoft.com/office/drawing/2014/main" id="{DD66E358-4BCE-5492-09A5-C2967A1C8A18}"/>
              </a:ext>
            </a:extLst>
          </p:cNvPr>
          <p:cNvSpPr/>
          <p:nvPr userDrawn="1"/>
        </p:nvSpPr>
        <p:spPr>
          <a:xfrm>
            <a:off x="-1" y="982457"/>
            <a:ext cx="4561368" cy="611169"/>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12" name="Text Placeholder 11">
            <a:extLst>
              <a:ext uri="{FF2B5EF4-FFF2-40B4-BE49-F238E27FC236}">
                <a16:creationId xmlns:a16="http://schemas.microsoft.com/office/drawing/2014/main" id="{0E13CE70-FD1E-3F03-3202-533C56BBF621}"/>
              </a:ext>
            </a:extLst>
          </p:cNvPr>
          <p:cNvSpPr>
            <a:spLocks noGrp="1"/>
          </p:cNvSpPr>
          <p:nvPr>
            <p:ph type="body" sz="quarter" idx="11"/>
          </p:nvPr>
        </p:nvSpPr>
        <p:spPr>
          <a:xfrm>
            <a:off x="457199" y="1073150"/>
            <a:ext cx="4104167" cy="447675"/>
          </a:xfrm>
        </p:spPr>
        <p:txBody>
          <a:bodyPr>
            <a:noAutofit/>
          </a:bodyPr>
          <a:lstStyle>
            <a:lvl1pPr marL="0" indent="0">
              <a:buNone/>
              <a:defRPr sz="3000">
                <a:solidFill>
                  <a:schemeClr val="bg1"/>
                </a:solidFill>
                <a:latin typeface="Futura Std Book" panose="020B05020202040203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15" name="TextBox 14">
            <a:extLst>
              <a:ext uri="{FF2B5EF4-FFF2-40B4-BE49-F238E27FC236}">
                <a16:creationId xmlns:a16="http://schemas.microsoft.com/office/drawing/2014/main" id="{1EE29FFC-5DEA-9516-A92D-9E9D12721DA7}"/>
              </a:ext>
            </a:extLst>
          </p:cNvPr>
          <p:cNvSpPr txBox="1"/>
          <p:nvPr userDrawn="1"/>
        </p:nvSpPr>
        <p:spPr>
          <a:xfrm>
            <a:off x="8388466" y="7664993"/>
            <a:ext cx="2198248" cy="355547"/>
          </a:xfrm>
          <a:prstGeom prst="rect">
            <a:avLst/>
          </a:prstGeom>
          <a:noFill/>
        </p:spPr>
        <p:txBody>
          <a:bodyPr wrap="square" rtlCol="0">
            <a:spAutoFit/>
          </a:bodyPr>
          <a:lstStyle/>
          <a:p>
            <a:pPr algn="r">
              <a:lnSpc>
                <a:spcPct val="150000"/>
              </a:lnSpc>
              <a:spcBef>
                <a:spcPts val="100"/>
              </a:spcBef>
            </a:pPr>
            <a:r>
              <a:rPr lang="en" sz="600">
                <a:solidFill>
                  <a:schemeClr val="bg1"/>
                </a:solidFill>
                <a:latin typeface="Futura Std Book" panose="020B0502020204020303" pitchFamily="34" charset="0"/>
              </a:rPr>
              <a:t>EV Charging Solutions with Blink</a:t>
            </a:r>
            <a:br>
              <a:rPr lang="en" sz="600">
                <a:solidFill>
                  <a:schemeClr val="bg1"/>
                </a:solidFill>
                <a:latin typeface="Futura Std Book" panose="020B0502020204020303" pitchFamily="34" charset="0"/>
              </a:rPr>
            </a:br>
            <a:r>
              <a:rPr lang="en" sz="600">
                <a:solidFill>
                  <a:schemeClr val="bg1"/>
                </a:solidFill>
                <a:latin typeface="Futura Std Book" panose="020B0502020204020303" pitchFamily="34" charset="0"/>
              </a:rPr>
              <a:t>© 2022 Blink Charging Co.  All Rights Reserved.</a:t>
            </a:r>
          </a:p>
        </p:txBody>
      </p:sp>
      <p:sp>
        <p:nvSpPr>
          <p:cNvPr id="16" name="Date Placeholder 3">
            <a:hlinkClick r:id="rId2"/>
            <a:extLst>
              <a:ext uri="{FF2B5EF4-FFF2-40B4-BE49-F238E27FC236}">
                <a16:creationId xmlns:a16="http://schemas.microsoft.com/office/drawing/2014/main" id="{54B69FC0-65C1-6072-921F-58744B842FC6}"/>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chemeClr val="bg1"/>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chemeClr val="bg1"/>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3382476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Text Call 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CF11D7-8A87-4E18-ABA4-B15615A30A4B}"/>
              </a:ext>
            </a:extLst>
          </p:cNvPr>
          <p:cNvSpPr>
            <a:spLocks noGrp="1"/>
          </p:cNvSpPr>
          <p:nvPr>
            <p:ph type="pic" sz="quarter" idx="10"/>
          </p:nvPr>
        </p:nvSpPr>
        <p:spPr>
          <a:xfrm>
            <a:off x="409574" y="2186152"/>
            <a:ext cx="7689969" cy="6043448"/>
          </a:xfrm>
        </p:spPr>
        <p:txBody>
          <a:bodyPr/>
          <a:lstStyle>
            <a:lvl1pPr marL="0" indent="0">
              <a:buNone/>
              <a:defRPr/>
            </a:lvl1pPr>
          </a:lstStyle>
          <a:p>
            <a:endParaRPr lang="en-US" dirty="0"/>
          </a:p>
        </p:txBody>
      </p:sp>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10" name="Прямоугольник 1">
            <a:extLst>
              <a:ext uri="{FF2B5EF4-FFF2-40B4-BE49-F238E27FC236}">
                <a16:creationId xmlns:a16="http://schemas.microsoft.com/office/drawing/2014/main" id="{FC19987F-E0DB-4757-A509-FF2C9E68E979}"/>
              </a:ext>
            </a:extLst>
          </p:cNvPr>
          <p:cNvSpPr/>
          <p:nvPr userDrawn="1"/>
        </p:nvSpPr>
        <p:spPr>
          <a:xfrm>
            <a:off x="8099543" y="1123123"/>
            <a:ext cx="2865446" cy="6484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ea typeface="+mn-ea"/>
              <a:cs typeface="+mn-cs"/>
            </a:endParaRPr>
          </a:p>
        </p:txBody>
      </p:sp>
      <p:sp>
        <p:nvSpPr>
          <p:cNvPr id="12" name="Text Placeholder 11">
            <a:extLst>
              <a:ext uri="{FF2B5EF4-FFF2-40B4-BE49-F238E27FC236}">
                <a16:creationId xmlns:a16="http://schemas.microsoft.com/office/drawing/2014/main" id="{728376B2-E6AF-4A2A-9E86-D81385BF08F0}"/>
              </a:ext>
            </a:extLst>
          </p:cNvPr>
          <p:cNvSpPr>
            <a:spLocks noGrp="1"/>
          </p:cNvSpPr>
          <p:nvPr>
            <p:ph type="body" sz="quarter" idx="11"/>
          </p:nvPr>
        </p:nvSpPr>
        <p:spPr>
          <a:xfrm>
            <a:off x="8218488" y="1230313"/>
            <a:ext cx="2574925" cy="6234112"/>
          </a:xfrm>
        </p:spPr>
        <p:txBody>
          <a:bodyPr>
            <a:noAutofit/>
          </a:bodyPr>
          <a:lstStyle>
            <a:lvl1pPr marL="0" indent="0">
              <a:lnSpc>
                <a:spcPct val="100000"/>
              </a:lnSpc>
              <a:spcBef>
                <a:spcPts val="600"/>
              </a:spcBef>
              <a:buNone/>
              <a:defRPr sz="2000">
                <a:solidFill>
                  <a:srgbClr val="FFB608"/>
                </a:solidFill>
                <a:latin typeface="Futura Std" panose="020B0502020204020303"/>
              </a:defRPr>
            </a:lvl1pPr>
            <a:lvl2pPr>
              <a:defRPr sz="1800">
                <a:latin typeface="Futura Std" panose="020B0502020204020303"/>
              </a:defRPr>
            </a:lvl2pPr>
            <a:lvl3pPr>
              <a:defRPr sz="1400">
                <a:latin typeface="Futura Std" panose="020B0502020204020303"/>
              </a:defRPr>
            </a:lvl3pPr>
            <a:lvl4pPr>
              <a:defRPr sz="1400">
                <a:latin typeface="Futura Std" panose="020B0502020204020303"/>
              </a:defRPr>
            </a:lvl4pPr>
            <a:lvl5pPr>
              <a:defRPr sz="1400">
                <a:latin typeface="Futura Std" panose="020B0502020204020303"/>
              </a:defRPr>
            </a:lvl5pPr>
          </a:lstStyle>
          <a:p>
            <a:pPr lvl="0"/>
            <a:endParaRPr lang="en-US"/>
          </a:p>
        </p:txBody>
      </p:sp>
      <p:sp>
        <p:nvSpPr>
          <p:cNvPr id="15" name="Text Placeholder 2">
            <a:extLst>
              <a:ext uri="{FF2B5EF4-FFF2-40B4-BE49-F238E27FC236}">
                <a16:creationId xmlns:a16="http://schemas.microsoft.com/office/drawing/2014/main" id="{8518F24B-E309-4DC0-9FB7-501ADF866CE8}"/>
              </a:ext>
            </a:extLst>
          </p:cNvPr>
          <p:cNvSpPr>
            <a:spLocks noGrp="1"/>
          </p:cNvSpPr>
          <p:nvPr>
            <p:ph type="body" sz="quarter" idx="12"/>
          </p:nvPr>
        </p:nvSpPr>
        <p:spPr>
          <a:xfrm>
            <a:off x="409575" y="1019176"/>
            <a:ext cx="6884604" cy="410232"/>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6" name="Text Placeholder 10">
            <a:extLst>
              <a:ext uri="{FF2B5EF4-FFF2-40B4-BE49-F238E27FC236}">
                <a16:creationId xmlns:a16="http://schemas.microsoft.com/office/drawing/2014/main" id="{B4E2479C-4062-4343-A4D8-05FE46EA98F2}"/>
              </a:ext>
            </a:extLst>
          </p:cNvPr>
          <p:cNvSpPr>
            <a:spLocks noGrp="1"/>
          </p:cNvSpPr>
          <p:nvPr>
            <p:ph type="body" sz="quarter" idx="16"/>
          </p:nvPr>
        </p:nvSpPr>
        <p:spPr>
          <a:xfrm>
            <a:off x="409575" y="1524001"/>
            <a:ext cx="6884604" cy="410232"/>
          </a:xfrm>
        </p:spPr>
        <p:txBody>
          <a:bodyPr>
            <a:normAutofit/>
          </a:bodyPr>
          <a:lstStyle>
            <a:lvl1pPr marL="0" indent="0">
              <a:buNone/>
              <a:defRPr sz="1600" b="0" i="0">
                <a:solidFill>
                  <a:srgbClr val="4C4C4E"/>
                </a:solidFill>
                <a:latin typeface="Futura Std Book" panose="020B0502020204020303" pitchFamily="34" charset="0"/>
              </a:defRPr>
            </a:lvl1pPr>
          </a:lstStyle>
          <a:p>
            <a:pPr lvl="0"/>
            <a:r>
              <a:rPr lang="en-US"/>
              <a:t>Click to edit Master text styles</a:t>
            </a:r>
          </a:p>
        </p:txBody>
      </p:sp>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21" name="Slide Number Placeholder 5">
            <a:extLst>
              <a:ext uri="{FF2B5EF4-FFF2-40B4-BE49-F238E27FC236}">
                <a16:creationId xmlns:a16="http://schemas.microsoft.com/office/drawing/2014/main" id="{5C81E702-7D03-9F45-98DD-E9F65CD3315D}"/>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13" name="Date Placeholder 3">
            <a:hlinkClick r:id="rId3"/>
            <a:extLst>
              <a:ext uri="{FF2B5EF4-FFF2-40B4-BE49-F238E27FC236}">
                <a16:creationId xmlns:a16="http://schemas.microsoft.com/office/drawing/2014/main" id="{42A7A92F-4728-5940-A872-8F4CEAA30047}"/>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235863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CF11D7-8A87-4E18-ABA4-B15615A30A4B}"/>
              </a:ext>
            </a:extLst>
          </p:cNvPr>
          <p:cNvSpPr>
            <a:spLocks noGrp="1"/>
          </p:cNvSpPr>
          <p:nvPr>
            <p:ph type="pic" sz="quarter" idx="10"/>
          </p:nvPr>
        </p:nvSpPr>
        <p:spPr>
          <a:xfrm>
            <a:off x="0" y="2186152"/>
            <a:ext cx="10972800" cy="6043448"/>
          </a:xfrm>
        </p:spPr>
        <p:txBody>
          <a:bodyPr/>
          <a:lstStyle>
            <a:lvl1pPr marL="0" indent="0">
              <a:buNone/>
              <a:defRPr/>
            </a:lvl1pPr>
          </a:lstStyle>
          <a:p>
            <a:endParaRPr lang="en-US" dirty="0"/>
          </a:p>
        </p:txBody>
      </p:sp>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15" name="Text Placeholder 2">
            <a:extLst>
              <a:ext uri="{FF2B5EF4-FFF2-40B4-BE49-F238E27FC236}">
                <a16:creationId xmlns:a16="http://schemas.microsoft.com/office/drawing/2014/main" id="{8518F24B-E309-4DC0-9FB7-501ADF866CE8}"/>
              </a:ext>
            </a:extLst>
          </p:cNvPr>
          <p:cNvSpPr>
            <a:spLocks noGrp="1"/>
          </p:cNvSpPr>
          <p:nvPr>
            <p:ph type="body" sz="quarter" idx="12"/>
          </p:nvPr>
        </p:nvSpPr>
        <p:spPr>
          <a:xfrm>
            <a:off x="409575" y="1019176"/>
            <a:ext cx="6884604" cy="410232"/>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6" name="Text Placeholder 10">
            <a:extLst>
              <a:ext uri="{FF2B5EF4-FFF2-40B4-BE49-F238E27FC236}">
                <a16:creationId xmlns:a16="http://schemas.microsoft.com/office/drawing/2014/main" id="{B4E2479C-4062-4343-A4D8-05FE46EA98F2}"/>
              </a:ext>
            </a:extLst>
          </p:cNvPr>
          <p:cNvSpPr>
            <a:spLocks noGrp="1"/>
          </p:cNvSpPr>
          <p:nvPr>
            <p:ph type="body" sz="quarter" idx="16"/>
          </p:nvPr>
        </p:nvSpPr>
        <p:spPr>
          <a:xfrm>
            <a:off x="409575" y="1524001"/>
            <a:ext cx="6884604" cy="410232"/>
          </a:xfrm>
        </p:spPr>
        <p:txBody>
          <a:bodyPr>
            <a:normAutofit/>
          </a:bodyPr>
          <a:lstStyle>
            <a:lvl1pPr marL="0" indent="0">
              <a:buNone/>
              <a:defRPr sz="1600" b="0" i="0">
                <a:solidFill>
                  <a:srgbClr val="4C4C4E"/>
                </a:solidFill>
                <a:latin typeface="Futura Std Book" panose="020B0502020204020303" pitchFamily="34" charset="0"/>
              </a:defRPr>
            </a:lvl1pPr>
          </a:lstStyle>
          <a:p>
            <a:pPr lvl="0"/>
            <a:r>
              <a:rPr lang="en-US"/>
              <a:t>Click to edit Master text styles</a:t>
            </a:r>
          </a:p>
        </p:txBody>
      </p:sp>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21" name="Slide Number Placeholder 5">
            <a:extLst>
              <a:ext uri="{FF2B5EF4-FFF2-40B4-BE49-F238E27FC236}">
                <a16:creationId xmlns:a16="http://schemas.microsoft.com/office/drawing/2014/main" id="{5C81E702-7D03-9F45-98DD-E9F65CD3315D}"/>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13" name="Date Placeholder 3">
            <a:hlinkClick r:id="rId3"/>
            <a:extLst>
              <a:ext uri="{FF2B5EF4-FFF2-40B4-BE49-F238E27FC236}">
                <a16:creationId xmlns:a16="http://schemas.microsoft.com/office/drawing/2014/main" id="{42A7A92F-4728-5940-A872-8F4CEAA30047}"/>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2479754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2" name="Slide Number Placeholder 5">
            <a:extLst>
              <a:ext uri="{FF2B5EF4-FFF2-40B4-BE49-F238E27FC236}">
                <a16:creationId xmlns:a16="http://schemas.microsoft.com/office/drawing/2014/main" id="{3BBA9334-7303-FD4C-A0B9-C09E6A398BC4}"/>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8" name="Date Placeholder 3">
            <a:hlinkClick r:id="rId3"/>
            <a:extLst>
              <a:ext uri="{FF2B5EF4-FFF2-40B4-BE49-F238E27FC236}">
                <a16:creationId xmlns:a16="http://schemas.microsoft.com/office/drawing/2014/main" id="{A3752517-8425-5A4F-B0C6-26422BD10E8F}"/>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
        <p:nvSpPr>
          <p:cNvPr id="15" name="Text Placeholder 4">
            <a:extLst>
              <a:ext uri="{FF2B5EF4-FFF2-40B4-BE49-F238E27FC236}">
                <a16:creationId xmlns:a16="http://schemas.microsoft.com/office/drawing/2014/main" id="{44A2144E-A7E4-2D49-88DC-532C2201BE20}"/>
              </a:ext>
            </a:extLst>
          </p:cNvPr>
          <p:cNvSpPr>
            <a:spLocks noGrp="1"/>
          </p:cNvSpPr>
          <p:nvPr>
            <p:ph type="body" sz="quarter" idx="14"/>
          </p:nvPr>
        </p:nvSpPr>
        <p:spPr>
          <a:xfrm>
            <a:off x="409576" y="1879930"/>
            <a:ext cx="10097244" cy="5713310"/>
          </a:xfrm>
        </p:spPr>
        <p:txBody>
          <a:bodyPr>
            <a:normAutofit/>
          </a:bodyPr>
          <a:lstStyle>
            <a:lvl1pPr marL="288925" indent="-171450">
              <a:tabLst/>
              <a:defRPr sz="1600">
                <a:solidFill>
                  <a:srgbClr val="4C4C4E"/>
                </a:solidFill>
                <a:latin typeface="Futura Std Medium" panose="020B0502020204020303" pitchFamily="34" charset="0"/>
              </a:defRPr>
            </a:lvl1pPr>
            <a:lvl2pPr marL="822325" indent="-192088">
              <a:defRPr sz="1600">
                <a:solidFill>
                  <a:srgbClr val="4C4C4E"/>
                </a:solidFill>
                <a:latin typeface="Futura Std Medium" panose="020B0502020204020303" pitchFamily="34" charset="0"/>
              </a:defRPr>
            </a:lvl2pPr>
            <a:lvl3pPr marL="1371600" indent="-173038">
              <a:defRPr sz="1600">
                <a:solidFill>
                  <a:srgbClr val="4C4C4E"/>
                </a:solidFill>
                <a:latin typeface="Futura Std Medium" panose="020B0502020204020303" pitchFamily="34" charset="0"/>
              </a:defRPr>
            </a:lvl3pPr>
            <a:lvl4pPr marL="1919288" indent="-206375">
              <a:defRPr sz="1600">
                <a:solidFill>
                  <a:srgbClr val="4C4C4E"/>
                </a:solidFill>
                <a:latin typeface="Futura Std Medium" panose="020B0502020204020303" pitchFamily="34" charset="0"/>
              </a:defRPr>
            </a:lvl4pPr>
            <a:lvl5pPr marL="2468563" indent="-177800">
              <a:defRPr sz="1600">
                <a:solidFill>
                  <a:srgbClr val="4C4C4E"/>
                </a:solidFill>
                <a:latin typeface="Futura Std Medium" panose="020B05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484448BC-7842-D044-88A6-05C90143B338}"/>
              </a:ext>
            </a:extLst>
          </p:cNvPr>
          <p:cNvSpPr>
            <a:spLocks noGrp="1"/>
          </p:cNvSpPr>
          <p:nvPr>
            <p:ph type="body" sz="quarter" idx="12"/>
          </p:nvPr>
        </p:nvSpPr>
        <p:spPr>
          <a:xfrm>
            <a:off x="409576" y="1019176"/>
            <a:ext cx="10097244" cy="370569"/>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7" name="Text Placeholder 10">
            <a:extLst>
              <a:ext uri="{FF2B5EF4-FFF2-40B4-BE49-F238E27FC236}">
                <a16:creationId xmlns:a16="http://schemas.microsoft.com/office/drawing/2014/main" id="{62109372-492B-9843-9292-47D942A4A1A7}"/>
              </a:ext>
            </a:extLst>
          </p:cNvPr>
          <p:cNvSpPr>
            <a:spLocks noGrp="1"/>
          </p:cNvSpPr>
          <p:nvPr>
            <p:ph type="body" sz="quarter" idx="16"/>
          </p:nvPr>
        </p:nvSpPr>
        <p:spPr>
          <a:xfrm>
            <a:off x="409576" y="1524000"/>
            <a:ext cx="10097244" cy="221674"/>
          </a:xfrm>
        </p:spPr>
        <p:txBody>
          <a:bodyPr>
            <a:normAutofit/>
          </a:bodyPr>
          <a:lstStyle>
            <a:lvl1pPr marL="0" indent="0">
              <a:buNone/>
              <a:defRPr sz="1600" b="0" i="0">
                <a:solidFill>
                  <a:srgbClr val="4C4C4E"/>
                </a:solidFill>
                <a:latin typeface="Futura Std Book" panose="020B0502020204020303" pitchFamily="34" charset="0"/>
              </a:defRPr>
            </a:lvl1pPr>
          </a:lstStyle>
          <a:p>
            <a:pPr lvl="0"/>
            <a:r>
              <a:rPr lang="en-US"/>
              <a:t>Click to edit Master text styles</a:t>
            </a:r>
          </a:p>
        </p:txBody>
      </p:sp>
    </p:spTree>
    <p:extLst>
      <p:ext uri="{BB962C8B-B14F-4D97-AF65-F5344CB8AC3E}">
        <p14:creationId xmlns:p14="http://schemas.microsoft.com/office/powerpoint/2010/main" val="2209880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Lifestyle Image Vertical">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12" name="Picture Placeholder 11">
            <a:extLst>
              <a:ext uri="{FF2B5EF4-FFF2-40B4-BE49-F238E27FC236}">
                <a16:creationId xmlns:a16="http://schemas.microsoft.com/office/drawing/2014/main" id="{3E6457F8-ED45-42A2-9F87-EEA30625F464}"/>
              </a:ext>
            </a:extLst>
          </p:cNvPr>
          <p:cNvSpPr>
            <a:spLocks noGrp="1"/>
          </p:cNvSpPr>
          <p:nvPr>
            <p:ph type="pic" sz="quarter" idx="15"/>
          </p:nvPr>
        </p:nvSpPr>
        <p:spPr>
          <a:xfrm>
            <a:off x="4582511" y="21021"/>
            <a:ext cx="6390289" cy="8208579"/>
          </a:xfrm>
        </p:spPr>
        <p:txBody>
          <a:bodyPr/>
          <a:lstStyle/>
          <a:p>
            <a:endParaRPr lang="en-US" dirty="0"/>
          </a:p>
        </p:txBody>
      </p:sp>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0" name="Text Placeholder 4">
            <a:extLst>
              <a:ext uri="{FF2B5EF4-FFF2-40B4-BE49-F238E27FC236}">
                <a16:creationId xmlns:a16="http://schemas.microsoft.com/office/drawing/2014/main" id="{424B7613-1756-4B9B-8E68-F77A2670285F}"/>
              </a:ext>
            </a:extLst>
          </p:cNvPr>
          <p:cNvSpPr>
            <a:spLocks noGrp="1"/>
          </p:cNvSpPr>
          <p:nvPr>
            <p:ph type="body" sz="quarter" idx="14"/>
          </p:nvPr>
        </p:nvSpPr>
        <p:spPr>
          <a:xfrm>
            <a:off x="409576" y="1879930"/>
            <a:ext cx="3889156" cy="5713310"/>
          </a:xfrm>
        </p:spPr>
        <p:txBody>
          <a:bodyPr>
            <a:normAutofit/>
          </a:bodyPr>
          <a:lstStyle>
            <a:lvl1pPr marL="288925" indent="-171450">
              <a:tabLst/>
              <a:defRPr sz="1600">
                <a:solidFill>
                  <a:srgbClr val="4C4C4E"/>
                </a:solidFill>
                <a:latin typeface="Futura Std Medium" panose="020B0502020204020303" pitchFamily="34" charset="0"/>
              </a:defRPr>
            </a:lvl1pPr>
            <a:lvl2pPr marL="822325" indent="-192088">
              <a:defRPr sz="1600">
                <a:solidFill>
                  <a:srgbClr val="4C4C4E"/>
                </a:solidFill>
                <a:latin typeface="Futura Std Medium" panose="020B0502020204020303" pitchFamily="34" charset="0"/>
              </a:defRPr>
            </a:lvl2pPr>
            <a:lvl3pPr marL="1371600" indent="-173038">
              <a:defRPr sz="1600">
                <a:solidFill>
                  <a:srgbClr val="4C4C4E"/>
                </a:solidFill>
                <a:latin typeface="Futura Std Medium" panose="020B0502020204020303" pitchFamily="34" charset="0"/>
              </a:defRPr>
            </a:lvl3pPr>
            <a:lvl4pPr marL="1919288" indent="-206375">
              <a:defRPr sz="1600">
                <a:solidFill>
                  <a:srgbClr val="4C4C4E"/>
                </a:solidFill>
                <a:latin typeface="Futura Std Medium" panose="020B0502020204020303" pitchFamily="34" charset="0"/>
              </a:defRPr>
            </a:lvl4pPr>
            <a:lvl5pPr marL="2468563" indent="-177800">
              <a:defRPr sz="1600">
                <a:solidFill>
                  <a:srgbClr val="4C4C4E"/>
                </a:solidFill>
                <a:latin typeface="Futura Std Medium" panose="020B05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CB2FEFD9-D979-486D-8E69-358317731CCF}"/>
              </a:ext>
            </a:extLst>
          </p:cNvPr>
          <p:cNvSpPr>
            <a:spLocks noGrp="1"/>
          </p:cNvSpPr>
          <p:nvPr>
            <p:ph type="body" sz="quarter" idx="12"/>
          </p:nvPr>
        </p:nvSpPr>
        <p:spPr>
          <a:xfrm>
            <a:off x="409576" y="1019176"/>
            <a:ext cx="3889156" cy="370569"/>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5" name="Text Placeholder 10">
            <a:extLst>
              <a:ext uri="{FF2B5EF4-FFF2-40B4-BE49-F238E27FC236}">
                <a16:creationId xmlns:a16="http://schemas.microsoft.com/office/drawing/2014/main" id="{510637DE-9C75-4765-929A-A7424189583C}"/>
              </a:ext>
            </a:extLst>
          </p:cNvPr>
          <p:cNvSpPr>
            <a:spLocks noGrp="1"/>
          </p:cNvSpPr>
          <p:nvPr>
            <p:ph type="body" sz="quarter" idx="16"/>
          </p:nvPr>
        </p:nvSpPr>
        <p:spPr>
          <a:xfrm>
            <a:off x="409576" y="1524000"/>
            <a:ext cx="3889156" cy="221674"/>
          </a:xfrm>
        </p:spPr>
        <p:txBody>
          <a:bodyPr>
            <a:normAutofit/>
          </a:bodyPr>
          <a:lstStyle>
            <a:lvl1pPr marL="0" indent="0">
              <a:buNone/>
              <a:defRPr sz="1600" b="0" i="0">
                <a:solidFill>
                  <a:srgbClr val="4C4C4E"/>
                </a:solidFill>
                <a:latin typeface="Futura Std Book" panose="020B0502020204020303" pitchFamily="34" charset="0"/>
              </a:defRPr>
            </a:lvl1pPr>
          </a:lstStyle>
          <a:p>
            <a:pPr lvl="0"/>
            <a:r>
              <a:rPr lang="en-US"/>
              <a:t>Click to edit Master text styles</a:t>
            </a:r>
          </a:p>
        </p:txBody>
      </p:sp>
      <p:sp>
        <p:nvSpPr>
          <p:cNvPr id="13" name="Date Placeholder 3">
            <a:hlinkClick r:id="rId3"/>
            <a:extLst>
              <a:ext uri="{FF2B5EF4-FFF2-40B4-BE49-F238E27FC236}">
                <a16:creationId xmlns:a16="http://schemas.microsoft.com/office/drawing/2014/main" id="{F4D64D61-C4EB-7F4E-8288-2E82136BC21E}"/>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
        <p:nvSpPr>
          <p:cNvPr id="14" name="Slide Number Placeholder 5">
            <a:extLst>
              <a:ext uri="{FF2B5EF4-FFF2-40B4-BE49-F238E27FC236}">
                <a16:creationId xmlns:a16="http://schemas.microsoft.com/office/drawing/2014/main" id="{E003E7E0-5997-724E-A564-BA47CCBAF31D}"/>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Tree>
    <p:extLst>
      <p:ext uri="{BB962C8B-B14F-4D97-AF65-F5344CB8AC3E}">
        <p14:creationId xmlns:p14="http://schemas.microsoft.com/office/powerpoint/2010/main" val="187906778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roduct Image">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3" name="Slide Number Placeholder 5">
            <a:extLst>
              <a:ext uri="{FF2B5EF4-FFF2-40B4-BE49-F238E27FC236}">
                <a16:creationId xmlns:a16="http://schemas.microsoft.com/office/drawing/2014/main" id="{6D7C75A3-E852-C348-8C00-C5F06E53EBF9}"/>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3" name="Picture Placeholder 2">
            <a:extLst>
              <a:ext uri="{FF2B5EF4-FFF2-40B4-BE49-F238E27FC236}">
                <a16:creationId xmlns:a16="http://schemas.microsoft.com/office/drawing/2014/main" id="{4DF0A667-6072-354A-8573-286D5B9470B1}"/>
              </a:ext>
            </a:extLst>
          </p:cNvPr>
          <p:cNvSpPr>
            <a:spLocks noGrp="1"/>
          </p:cNvSpPr>
          <p:nvPr>
            <p:ph type="pic" sz="quarter" idx="17"/>
          </p:nvPr>
        </p:nvSpPr>
        <p:spPr>
          <a:xfrm>
            <a:off x="7283450" y="2028825"/>
            <a:ext cx="3408363" cy="5713413"/>
          </a:xfrm>
        </p:spPr>
        <p:txBody>
          <a:bodyPr/>
          <a:lstStyle/>
          <a:p>
            <a:endParaRPr lang="en-US" dirty="0"/>
          </a:p>
        </p:txBody>
      </p:sp>
      <p:sp>
        <p:nvSpPr>
          <p:cNvPr id="16" name="Text Placeholder 4">
            <a:extLst>
              <a:ext uri="{FF2B5EF4-FFF2-40B4-BE49-F238E27FC236}">
                <a16:creationId xmlns:a16="http://schemas.microsoft.com/office/drawing/2014/main" id="{F69C739D-DBF8-4742-8364-67F7DC6E653C}"/>
              </a:ext>
            </a:extLst>
          </p:cNvPr>
          <p:cNvSpPr>
            <a:spLocks noGrp="1"/>
          </p:cNvSpPr>
          <p:nvPr>
            <p:ph type="body" sz="quarter" idx="14"/>
          </p:nvPr>
        </p:nvSpPr>
        <p:spPr>
          <a:xfrm>
            <a:off x="409575" y="1879930"/>
            <a:ext cx="6708197" cy="5713310"/>
          </a:xfrm>
        </p:spPr>
        <p:txBody>
          <a:bodyPr>
            <a:normAutofit/>
          </a:bodyPr>
          <a:lstStyle>
            <a:lvl1pPr marL="288925" indent="-171450">
              <a:tabLst/>
              <a:defRPr sz="1600">
                <a:solidFill>
                  <a:srgbClr val="4C4C4E"/>
                </a:solidFill>
                <a:latin typeface="Futura Std Medium" panose="020B0502020204020303" pitchFamily="34" charset="0"/>
              </a:defRPr>
            </a:lvl1pPr>
            <a:lvl2pPr marL="822325" indent="-192088">
              <a:defRPr sz="1600">
                <a:solidFill>
                  <a:srgbClr val="4C4C4E"/>
                </a:solidFill>
                <a:latin typeface="Futura Std Medium" panose="020B0502020204020303" pitchFamily="34" charset="0"/>
              </a:defRPr>
            </a:lvl2pPr>
            <a:lvl3pPr marL="1371600" indent="-173038">
              <a:defRPr sz="1600">
                <a:solidFill>
                  <a:srgbClr val="4C4C4E"/>
                </a:solidFill>
                <a:latin typeface="Futura Std Medium" panose="020B0502020204020303" pitchFamily="34" charset="0"/>
              </a:defRPr>
            </a:lvl3pPr>
            <a:lvl4pPr marL="1919288" indent="-206375">
              <a:defRPr sz="1600">
                <a:solidFill>
                  <a:srgbClr val="4C4C4E"/>
                </a:solidFill>
                <a:latin typeface="Futura Std Medium" panose="020B0502020204020303" pitchFamily="34" charset="0"/>
              </a:defRPr>
            </a:lvl4pPr>
            <a:lvl5pPr marL="2468563" indent="-177800">
              <a:defRPr sz="1600">
                <a:solidFill>
                  <a:srgbClr val="4C4C4E"/>
                </a:solidFill>
                <a:latin typeface="Futura Std Medium" panose="020B05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8B673421-B11E-394F-8DE4-1EAD642A9C64}"/>
              </a:ext>
            </a:extLst>
          </p:cNvPr>
          <p:cNvSpPr>
            <a:spLocks noGrp="1"/>
          </p:cNvSpPr>
          <p:nvPr>
            <p:ph type="body" sz="quarter" idx="12"/>
          </p:nvPr>
        </p:nvSpPr>
        <p:spPr>
          <a:xfrm>
            <a:off x="409575" y="1019176"/>
            <a:ext cx="6708197" cy="370569"/>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8" name="Text Placeholder 10">
            <a:extLst>
              <a:ext uri="{FF2B5EF4-FFF2-40B4-BE49-F238E27FC236}">
                <a16:creationId xmlns:a16="http://schemas.microsoft.com/office/drawing/2014/main" id="{A4B633E3-CA2D-EF4D-8586-BE284B46C853}"/>
              </a:ext>
            </a:extLst>
          </p:cNvPr>
          <p:cNvSpPr>
            <a:spLocks noGrp="1"/>
          </p:cNvSpPr>
          <p:nvPr>
            <p:ph type="body" sz="quarter" idx="16"/>
          </p:nvPr>
        </p:nvSpPr>
        <p:spPr>
          <a:xfrm>
            <a:off x="409575" y="1524000"/>
            <a:ext cx="6708197" cy="221674"/>
          </a:xfrm>
        </p:spPr>
        <p:txBody>
          <a:bodyPr>
            <a:normAutofit/>
          </a:bodyPr>
          <a:lstStyle>
            <a:lvl1pPr marL="0" indent="0">
              <a:buNone/>
              <a:defRPr sz="1600" b="0" i="0">
                <a:solidFill>
                  <a:srgbClr val="4C4C4E"/>
                </a:solidFill>
                <a:latin typeface="Futura Std Book" panose="020B0502020204020303" pitchFamily="34" charset="0"/>
              </a:defRPr>
            </a:lvl1pPr>
          </a:lstStyle>
          <a:p>
            <a:pPr lvl="0"/>
            <a:r>
              <a:rPr lang="en-US"/>
              <a:t>Click to edit Master text styles</a:t>
            </a:r>
          </a:p>
        </p:txBody>
      </p:sp>
      <p:sp>
        <p:nvSpPr>
          <p:cNvPr id="10" name="Date Placeholder 3">
            <a:hlinkClick r:id="rId3"/>
            <a:extLst>
              <a:ext uri="{FF2B5EF4-FFF2-40B4-BE49-F238E27FC236}">
                <a16:creationId xmlns:a16="http://schemas.microsoft.com/office/drawing/2014/main" id="{EF85611F-15A0-0247-8E16-41750791F10A}"/>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477145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1">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4" name="Slide Number Placeholder 5">
            <a:extLst>
              <a:ext uri="{FF2B5EF4-FFF2-40B4-BE49-F238E27FC236}">
                <a16:creationId xmlns:a16="http://schemas.microsoft.com/office/drawing/2014/main" id="{21F5E187-921F-554F-8BDF-04109FC0A2DC}"/>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graphicFrame>
        <p:nvGraphicFramePr>
          <p:cNvPr id="15" name="Table 4">
            <a:extLst>
              <a:ext uri="{FF2B5EF4-FFF2-40B4-BE49-F238E27FC236}">
                <a16:creationId xmlns:a16="http://schemas.microsoft.com/office/drawing/2014/main" id="{D15B96AB-DDB6-DD4C-8E83-162B4F280082}"/>
              </a:ext>
            </a:extLst>
          </p:cNvPr>
          <p:cNvGraphicFramePr>
            <a:graphicFrameLocks noGrp="1"/>
          </p:cNvGraphicFramePr>
          <p:nvPr userDrawn="1">
            <p:extLst>
              <p:ext uri="{D42A27DB-BD31-4B8C-83A1-F6EECF244321}">
                <p14:modId xmlns:p14="http://schemas.microsoft.com/office/powerpoint/2010/main" val="2894721492"/>
              </p:ext>
            </p:extLst>
          </p:nvPr>
        </p:nvGraphicFramePr>
        <p:xfrm>
          <a:off x="465928" y="2590081"/>
          <a:ext cx="10040892" cy="3646536"/>
        </p:xfrm>
        <a:graphic>
          <a:graphicData uri="http://schemas.openxmlformats.org/drawingml/2006/table">
            <a:tbl>
              <a:tblPr firstRow="1" bandRow="1">
                <a:tableStyleId>{5C22544A-7EE6-4342-B048-85BDC9FD1C3A}</a:tableStyleId>
              </a:tblPr>
              <a:tblGrid>
                <a:gridCol w="2510223">
                  <a:extLst>
                    <a:ext uri="{9D8B030D-6E8A-4147-A177-3AD203B41FA5}">
                      <a16:colId xmlns:a16="http://schemas.microsoft.com/office/drawing/2014/main" val="1323139795"/>
                    </a:ext>
                  </a:extLst>
                </a:gridCol>
                <a:gridCol w="2510223">
                  <a:extLst>
                    <a:ext uri="{9D8B030D-6E8A-4147-A177-3AD203B41FA5}">
                      <a16:colId xmlns:a16="http://schemas.microsoft.com/office/drawing/2014/main" val="212957478"/>
                    </a:ext>
                  </a:extLst>
                </a:gridCol>
                <a:gridCol w="2510223">
                  <a:extLst>
                    <a:ext uri="{9D8B030D-6E8A-4147-A177-3AD203B41FA5}">
                      <a16:colId xmlns:a16="http://schemas.microsoft.com/office/drawing/2014/main" val="4185651343"/>
                    </a:ext>
                  </a:extLst>
                </a:gridCol>
                <a:gridCol w="2510223">
                  <a:extLst>
                    <a:ext uri="{9D8B030D-6E8A-4147-A177-3AD203B41FA5}">
                      <a16:colId xmlns:a16="http://schemas.microsoft.com/office/drawing/2014/main" val="3008703818"/>
                    </a:ext>
                  </a:extLst>
                </a:gridCol>
              </a:tblGrid>
              <a:tr h="363326">
                <a:tc>
                  <a:txBody>
                    <a:bodyPr/>
                    <a:lstStyle/>
                    <a:p>
                      <a:endParaRPr lang="en-US" sz="1200" dirty="0">
                        <a:latin typeface="Futura Std Medium" panose="020B0502020204020303" pitchFamily="34" charset="0"/>
                      </a:endParaRPr>
                    </a:p>
                  </a:txBody>
                  <a:tcPr/>
                </a:tc>
                <a:tc>
                  <a:txBody>
                    <a:bodyPr/>
                    <a:lstStyle/>
                    <a:p>
                      <a:endParaRPr lang="en-US" sz="1200" dirty="0">
                        <a:latin typeface="Futura Std Medium" panose="020B0502020204020303" pitchFamily="34" charset="0"/>
                      </a:endParaRPr>
                    </a:p>
                  </a:txBody>
                  <a:tcPr/>
                </a:tc>
                <a:tc>
                  <a:txBody>
                    <a:bodyPr/>
                    <a:lstStyle/>
                    <a:p>
                      <a:endParaRPr lang="en-US" sz="1200" dirty="0">
                        <a:latin typeface="Futura Std Medium" panose="020B0502020204020303" pitchFamily="34" charset="0"/>
                      </a:endParaRPr>
                    </a:p>
                  </a:txBody>
                  <a:tcPr/>
                </a:tc>
                <a:tc>
                  <a:txBody>
                    <a:bodyPr/>
                    <a:lstStyle/>
                    <a:p>
                      <a:endParaRPr lang="en-US" sz="1200" dirty="0">
                        <a:latin typeface="Futura Std Medium" panose="020B0502020204020303" pitchFamily="34" charset="0"/>
                      </a:endParaRPr>
                    </a:p>
                  </a:txBody>
                  <a:tcPr/>
                </a:tc>
                <a:extLst>
                  <a:ext uri="{0D108BD9-81ED-4DB2-BD59-A6C34878D82A}">
                    <a16:rowId xmlns:a16="http://schemas.microsoft.com/office/drawing/2014/main" val="1510346178"/>
                  </a:ext>
                </a:extLst>
              </a:tr>
              <a:tr h="1641605">
                <a:tc>
                  <a:txBody>
                    <a:bodyPr/>
                    <a:lstStyle/>
                    <a:p>
                      <a:endParaRPr lang="en-US" sz="1200" dirty="0">
                        <a:latin typeface="Futura Std Medium" panose="020B0502020204020303" pitchFamily="34" charset="0"/>
                      </a:endParaRPr>
                    </a:p>
                  </a:txBody>
                  <a:tcPr>
                    <a:lnB w="12700" cap="flat" cmpd="sng" algn="ctr">
                      <a:solidFill>
                        <a:schemeClr val="tx1"/>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B w="12700" cap="flat" cmpd="sng" algn="ctr">
                      <a:solidFill>
                        <a:schemeClr val="tx1"/>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B w="12700" cap="flat" cmpd="sng" algn="ctr">
                      <a:solidFill>
                        <a:schemeClr val="tx1"/>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390102"/>
                  </a:ext>
                </a:extLst>
              </a:tr>
              <a:tr h="1641605">
                <a:tc>
                  <a:txBody>
                    <a:bodyPr/>
                    <a:lstStyle/>
                    <a:p>
                      <a:endParaRPr lang="en-US" sz="1200" dirty="0">
                        <a:latin typeface="Futura Std Medium" panose="020B0502020204020303"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9304311"/>
                  </a:ext>
                </a:extLst>
              </a:tr>
            </a:tbl>
          </a:graphicData>
        </a:graphic>
      </p:graphicFrame>
      <p:sp>
        <p:nvSpPr>
          <p:cNvPr id="16" name="Text Placeholder 2">
            <a:extLst>
              <a:ext uri="{FF2B5EF4-FFF2-40B4-BE49-F238E27FC236}">
                <a16:creationId xmlns:a16="http://schemas.microsoft.com/office/drawing/2014/main" id="{1A73E6E5-1B27-6C4C-9E4E-97C7FF9AEACE}"/>
              </a:ext>
            </a:extLst>
          </p:cNvPr>
          <p:cNvSpPr>
            <a:spLocks noGrp="1"/>
          </p:cNvSpPr>
          <p:nvPr>
            <p:ph type="body" sz="quarter" idx="12"/>
          </p:nvPr>
        </p:nvSpPr>
        <p:spPr>
          <a:xfrm>
            <a:off x="409575" y="1019176"/>
            <a:ext cx="9389674" cy="410232"/>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7" name="Text Placeholder 10">
            <a:extLst>
              <a:ext uri="{FF2B5EF4-FFF2-40B4-BE49-F238E27FC236}">
                <a16:creationId xmlns:a16="http://schemas.microsoft.com/office/drawing/2014/main" id="{A2A53EA3-207C-144A-A461-5C6A427D1AAF}"/>
              </a:ext>
            </a:extLst>
          </p:cNvPr>
          <p:cNvSpPr>
            <a:spLocks noGrp="1"/>
          </p:cNvSpPr>
          <p:nvPr>
            <p:ph type="body" sz="quarter" idx="16"/>
          </p:nvPr>
        </p:nvSpPr>
        <p:spPr>
          <a:xfrm>
            <a:off x="409574" y="1524001"/>
            <a:ext cx="9389673" cy="410232"/>
          </a:xfrm>
        </p:spPr>
        <p:txBody>
          <a:bodyPr>
            <a:normAutofit/>
          </a:bodyPr>
          <a:lstStyle>
            <a:lvl1pPr marL="0" indent="0">
              <a:buNone/>
              <a:defRPr sz="2000" b="0" i="0">
                <a:solidFill>
                  <a:srgbClr val="4C4C4E"/>
                </a:solidFill>
                <a:latin typeface="Futura Std Book" panose="020B0502020204020303" pitchFamily="34" charset="0"/>
              </a:defRPr>
            </a:lvl1pPr>
          </a:lstStyle>
          <a:p>
            <a:pPr lvl="0"/>
            <a:r>
              <a:rPr lang="en-US"/>
              <a:t>Click to edit Master text styles</a:t>
            </a:r>
          </a:p>
        </p:txBody>
      </p:sp>
      <p:sp>
        <p:nvSpPr>
          <p:cNvPr id="10" name="Date Placeholder 3">
            <a:hlinkClick r:id="rId3"/>
            <a:extLst>
              <a:ext uri="{FF2B5EF4-FFF2-40B4-BE49-F238E27FC236}">
                <a16:creationId xmlns:a16="http://schemas.microsoft.com/office/drawing/2014/main" id="{8A722B96-A661-A24C-830B-252CB3793667}"/>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3859735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2">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3" name="Slide Number Placeholder 5">
            <a:extLst>
              <a:ext uri="{FF2B5EF4-FFF2-40B4-BE49-F238E27FC236}">
                <a16:creationId xmlns:a16="http://schemas.microsoft.com/office/drawing/2014/main" id="{A96E7F89-D900-FC46-BB1F-3224795F5342}"/>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graphicFrame>
        <p:nvGraphicFramePr>
          <p:cNvPr id="16" name="Table 4">
            <a:extLst>
              <a:ext uri="{FF2B5EF4-FFF2-40B4-BE49-F238E27FC236}">
                <a16:creationId xmlns:a16="http://schemas.microsoft.com/office/drawing/2014/main" id="{E51DAD38-1BF8-284C-934A-5359F23CA99C}"/>
              </a:ext>
            </a:extLst>
          </p:cNvPr>
          <p:cNvGraphicFramePr>
            <a:graphicFrameLocks noGrp="1"/>
          </p:cNvGraphicFramePr>
          <p:nvPr userDrawn="1">
            <p:extLst>
              <p:ext uri="{D42A27DB-BD31-4B8C-83A1-F6EECF244321}">
                <p14:modId xmlns:p14="http://schemas.microsoft.com/office/powerpoint/2010/main" val="1899080863"/>
              </p:ext>
            </p:extLst>
          </p:nvPr>
        </p:nvGraphicFramePr>
        <p:xfrm>
          <a:off x="465928" y="2590081"/>
          <a:ext cx="10040892" cy="4524869"/>
        </p:xfrm>
        <a:graphic>
          <a:graphicData uri="http://schemas.openxmlformats.org/drawingml/2006/table">
            <a:tbl>
              <a:tblPr firstRow="1" bandRow="1">
                <a:tableStyleId>{5C22544A-7EE6-4342-B048-85BDC9FD1C3A}</a:tableStyleId>
              </a:tblPr>
              <a:tblGrid>
                <a:gridCol w="2510223">
                  <a:extLst>
                    <a:ext uri="{9D8B030D-6E8A-4147-A177-3AD203B41FA5}">
                      <a16:colId xmlns:a16="http://schemas.microsoft.com/office/drawing/2014/main" val="1323139795"/>
                    </a:ext>
                  </a:extLst>
                </a:gridCol>
                <a:gridCol w="2510223">
                  <a:extLst>
                    <a:ext uri="{9D8B030D-6E8A-4147-A177-3AD203B41FA5}">
                      <a16:colId xmlns:a16="http://schemas.microsoft.com/office/drawing/2014/main" val="212957478"/>
                    </a:ext>
                  </a:extLst>
                </a:gridCol>
                <a:gridCol w="2510223">
                  <a:extLst>
                    <a:ext uri="{9D8B030D-6E8A-4147-A177-3AD203B41FA5}">
                      <a16:colId xmlns:a16="http://schemas.microsoft.com/office/drawing/2014/main" val="4185651343"/>
                    </a:ext>
                  </a:extLst>
                </a:gridCol>
                <a:gridCol w="2510223">
                  <a:extLst>
                    <a:ext uri="{9D8B030D-6E8A-4147-A177-3AD203B41FA5}">
                      <a16:colId xmlns:a16="http://schemas.microsoft.com/office/drawing/2014/main" val="3008703818"/>
                    </a:ext>
                  </a:extLst>
                </a:gridCol>
              </a:tblGrid>
              <a:tr h="878333">
                <a:tc gridSpan="4">
                  <a:txBody>
                    <a:bodyPr/>
                    <a:lstStyle/>
                    <a:p>
                      <a:pPr algn="ctr"/>
                      <a:endParaRPr lang="en-US" sz="1200" dirty="0">
                        <a:latin typeface="Futura Std Medium" panose="020B0502020204020303"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DFE0E2"/>
                    </a:solidFill>
                  </a:tcPr>
                </a:tc>
                <a:tc hMerge="1">
                  <a:txBody>
                    <a:bodyPr/>
                    <a:lstStyle/>
                    <a:p>
                      <a:endParaRPr lang="en-US" sz="1200">
                        <a:latin typeface="Futura Std Medium" panose="020B0502020204020303" pitchFamily="34" charset="0"/>
                      </a:endParaRPr>
                    </a:p>
                  </a:txBody>
                  <a:tcPr>
                    <a:solidFill>
                      <a:srgbClr val="DFE0E2"/>
                    </a:solidFill>
                  </a:tcPr>
                </a:tc>
                <a:tc hMerge="1">
                  <a:txBody>
                    <a:bodyPr/>
                    <a:lstStyle/>
                    <a:p>
                      <a:endParaRPr lang="en-US" sz="1200">
                        <a:latin typeface="Futura Std Medium" panose="020B0502020204020303" pitchFamily="34" charset="0"/>
                      </a:endParaRPr>
                    </a:p>
                  </a:txBody>
                  <a:tcPr>
                    <a:solidFill>
                      <a:srgbClr val="DFE0E2"/>
                    </a:solidFill>
                  </a:tcPr>
                </a:tc>
                <a:tc hMerge="1">
                  <a:txBody>
                    <a:bodyPr/>
                    <a:lstStyle/>
                    <a:p>
                      <a:endParaRPr lang="en-US" sz="1200">
                        <a:latin typeface="Futura Std Medium" panose="020B0502020204020303" pitchFamily="34" charset="0"/>
                      </a:endParaRPr>
                    </a:p>
                  </a:txBody>
                  <a:tcPr>
                    <a:solidFill>
                      <a:srgbClr val="DFE0E2"/>
                    </a:solidFill>
                  </a:tcPr>
                </a:tc>
                <a:extLst>
                  <a:ext uri="{0D108BD9-81ED-4DB2-BD59-A6C34878D82A}">
                    <a16:rowId xmlns:a16="http://schemas.microsoft.com/office/drawing/2014/main" val="628358629"/>
                  </a:ext>
                </a:extLst>
              </a:tr>
              <a:tr h="363326">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0AD47"/>
                    </a:solidFill>
                  </a:tcPr>
                </a:tc>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0AD47"/>
                    </a:solidFill>
                  </a:tcPr>
                </a:tc>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0AD47"/>
                    </a:solidFill>
                  </a:tcPr>
                </a:tc>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0AD47"/>
                    </a:solidFill>
                  </a:tcPr>
                </a:tc>
                <a:extLst>
                  <a:ext uri="{0D108BD9-81ED-4DB2-BD59-A6C34878D82A}">
                    <a16:rowId xmlns:a16="http://schemas.microsoft.com/office/drawing/2014/main" val="1510346178"/>
                  </a:ext>
                </a:extLst>
              </a:tr>
              <a:tr h="1641605">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31390102"/>
                  </a:ext>
                </a:extLst>
              </a:tr>
              <a:tr h="1641605">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sz="1200" dirty="0">
                        <a:latin typeface="Futura Std Medium" panose="020B0502020204020303"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049304311"/>
                  </a:ext>
                </a:extLst>
              </a:tr>
            </a:tbl>
          </a:graphicData>
        </a:graphic>
      </p:graphicFrame>
      <p:sp>
        <p:nvSpPr>
          <p:cNvPr id="17" name="Text Placeholder 2">
            <a:extLst>
              <a:ext uri="{FF2B5EF4-FFF2-40B4-BE49-F238E27FC236}">
                <a16:creationId xmlns:a16="http://schemas.microsoft.com/office/drawing/2014/main" id="{66F972F1-9AB0-0743-9A7D-6ED36DC95972}"/>
              </a:ext>
            </a:extLst>
          </p:cNvPr>
          <p:cNvSpPr>
            <a:spLocks noGrp="1"/>
          </p:cNvSpPr>
          <p:nvPr>
            <p:ph type="body" sz="quarter" idx="12"/>
          </p:nvPr>
        </p:nvSpPr>
        <p:spPr>
          <a:xfrm>
            <a:off x="409575" y="1019176"/>
            <a:ext cx="9389674" cy="410232"/>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8" name="Text Placeholder 10">
            <a:extLst>
              <a:ext uri="{FF2B5EF4-FFF2-40B4-BE49-F238E27FC236}">
                <a16:creationId xmlns:a16="http://schemas.microsoft.com/office/drawing/2014/main" id="{8A646DBD-2780-EB40-AB14-66B4AE41294F}"/>
              </a:ext>
            </a:extLst>
          </p:cNvPr>
          <p:cNvSpPr>
            <a:spLocks noGrp="1"/>
          </p:cNvSpPr>
          <p:nvPr>
            <p:ph type="body" sz="quarter" idx="16"/>
          </p:nvPr>
        </p:nvSpPr>
        <p:spPr>
          <a:xfrm>
            <a:off x="409574" y="1524001"/>
            <a:ext cx="9389673" cy="410232"/>
          </a:xfrm>
        </p:spPr>
        <p:txBody>
          <a:bodyPr>
            <a:normAutofit/>
          </a:bodyPr>
          <a:lstStyle>
            <a:lvl1pPr marL="0" indent="0">
              <a:buNone/>
              <a:defRPr sz="2000" b="0" i="0">
                <a:solidFill>
                  <a:srgbClr val="4C4C4E"/>
                </a:solidFill>
                <a:latin typeface="Futura Std Book" panose="020B0502020204020303" pitchFamily="34" charset="0"/>
              </a:defRPr>
            </a:lvl1pPr>
          </a:lstStyle>
          <a:p>
            <a:pPr lvl="0"/>
            <a:r>
              <a:rPr lang="en-US"/>
              <a:t>Click to edit Master text styles</a:t>
            </a:r>
          </a:p>
        </p:txBody>
      </p:sp>
      <p:sp>
        <p:nvSpPr>
          <p:cNvPr id="10" name="Date Placeholder 3">
            <a:hlinkClick r:id="rId3"/>
            <a:extLst>
              <a:ext uri="{FF2B5EF4-FFF2-40B4-BE49-F238E27FC236}">
                <a16:creationId xmlns:a16="http://schemas.microsoft.com/office/drawing/2014/main" id="{FE9AF999-32E7-1142-B46D-F2A58085CF56}"/>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3174747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Create Own">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4" name="Table Placeholder 3">
            <a:extLst>
              <a:ext uri="{FF2B5EF4-FFF2-40B4-BE49-F238E27FC236}">
                <a16:creationId xmlns:a16="http://schemas.microsoft.com/office/drawing/2014/main" id="{EE2DF1AD-C73A-47C9-9E95-9CF61B435377}"/>
              </a:ext>
            </a:extLst>
          </p:cNvPr>
          <p:cNvSpPr>
            <a:spLocks noGrp="1"/>
          </p:cNvSpPr>
          <p:nvPr>
            <p:ph type="tbl" sz="quarter" idx="13"/>
          </p:nvPr>
        </p:nvSpPr>
        <p:spPr>
          <a:xfrm>
            <a:off x="409575" y="2223655"/>
            <a:ext cx="10096500" cy="4986770"/>
          </a:xfrm>
        </p:spPr>
        <p:txBody>
          <a:bodyPr/>
          <a:lstStyle/>
          <a:p>
            <a:endParaRPr lang="en-US" dirty="0"/>
          </a:p>
        </p:txBody>
      </p:sp>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0" name="Text Placeholder 2">
            <a:extLst>
              <a:ext uri="{FF2B5EF4-FFF2-40B4-BE49-F238E27FC236}">
                <a16:creationId xmlns:a16="http://schemas.microsoft.com/office/drawing/2014/main" id="{58AAEB6C-1AAB-4D72-AA0D-8FB9101D005F}"/>
              </a:ext>
            </a:extLst>
          </p:cNvPr>
          <p:cNvSpPr>
            <a:spLocks noGrp="1"/>
          </p:cNvSpPr>
          <p:nvPr>
            <p:ph type="body" sz="quarter" idx="12"/>
          </p:nvPr>
        </p:nvSpPr>
        <p:spPr>
          <a:xfrm>
            <a:off x="409575" y="1019176"/>
            <a:ext cx="10096499" cy="477230"/>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2" name="Slide Number Placeholder 5">
            <a:extLst>
              <a:ext uri="{FF2B5EF4-FFF2-40B4-BE49-F238E27FC236}">
                <a16:creationId xmlns:a16="http://schemas.microsoft.com/office/drawing/2014/main" id="{409149BE-3E20-3147-B0F4-9A2A1E1A98AB}"/>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8" name="Text Placeholder 10">
            <a:extLst>
              <a:ext uri="{FF2B5EF4-FFF2-40B4-BE49-F238E27FC236}">
                <a16:creationId xmlns:a16="http://schemas.microsoft.com/office/drawing/2014/main" id="{A54946D3-82E6-7B45-AB3F-3425A26CB90D}"/>
              </a:ext>
            </a:extLst>
          </p:cNvPr>
          <p:cNvSpPr>
            <a:spLocks noGrp="1"/>
          </p:cNvSpPr>
          <p:nvPr>
            <p:ph type="body" sz="quarter" idx="16"/>
          </p:nvPr>
        </p:nvSpPr>
        <p:spPr>
          <a:xfrm>
            <a:off x="409574" y="1524001"/>
            <a:ext cx="9389673" cy="410232"/>
          </a:xfrm>
        </p:spPr>
        <p:txBody>
          <a:bodyPr>
            <a:normAutofit/>
          </a:bodyPr>
          <a:lstStyle>
            <a:lvl1pPr marL="0" indent="0">
              <a:buNone/>
              <a:defRPr sz="2000" b="0" i="0">
                <a:solidFill>
                  <a:srgbClr val="4C4C4E"/>
                </a:solidFill>
                <a:latin typeface="Futura Std Book" panose="020B0502020204020303" pitchFamily="34" charset="0"/>
              </a:defRPr>
            </a:lvl1pPr>
          </a:lstStyle>
          <a:p>
            <a:pPr lvl="0"/>
            <a:r>
              <a:rPr lang="en-US"/>
              <a:t>Click to edit Master text styles</a:t>
            </a:r>
          </a:p>
        </p:txBody>
      </p:sp>
      <p:sp>
        <p:nvSpPr>
          <p:cNvPr id="13" name="Date Placeholder 3">
            <a:hlinkClick r:id="rId3"/>
            <a:extLst>
              <a:ext uri="{FF2B5EF4-FFF2-40B4-BE49-F238E27FC236}">
                <a16:creationId xmlns:a16="http://schemas.microsoft.com/office/drawing/2014/main" id="{E591CE70-8F9F-3C49-961A-2B5EADB8E780}"/>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91282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Create Own">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5" name="Chart Placeholder 4">
            <a:extLst>
              <a:ext uri="{FF2B5EF4-FFF2-40B4-BE49-F238E27FC236}">
                <a16:creationId xmlns:a16="http://schemas.microsoft.com/office/drawing/2014/main" id="{01310DDF-E9D5-43D7-AACF-7416EB9D2F4F}"/>
              </a:ext>
            </a:extLst>
          </p:cNvPr>
          <p:cNvSpPr>
            <a:spLocks noGrp="1"/>
          </p:cNvSpPr>
          <p:nvPr>
            <p:ph type="chart" sz="quarter" idx="13"/>
          </p:nvPr>
        </p:nvSpPr>
        <p:spPr>
          <a:xfrm>
            <a:off x="409574" y="2259013"/>
            <a:ext cx="10097245" cy="5395912"/>
          </a:xfrm>
        </p:spPr>
        <p:txBody>
          <a:bodyPr/>
          <a:lstStyle/>
          <a:p>
            <a:endParaRPr lang="en-US" dirty="0"/>
          </a:p>
        </p:txBody>
      </p:sp>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0" name="Text Placeholder 2">
            <a:extLst>
              <a:ext uri="{FF2B5EF4-FFF2-40B4-BE49-F238E27FC236}">
                <a16:creationId xmlns:a16="http://schemas.microsoft.com/office/drawing/2014/main" id="{2316003D-BF59-460C-BE14-5EC645F8117B}"/>
              </a:ext>
            </a:extLst>
          </p:cNvPr>
          <p:cNvSpPr>
            <a:spLocks noGrp="1"/>
          </p:cNvSpPr>
          <p:nvPr>
            <p:ph type="body" sz="quarter" idx="12"/>
          </p:nvPr>
        </p:nvSpPr>
        <p:spPr>
          <a:xfrm>
            <a:off x="409575" y="1019176"/>
            <a:ext cx="9389674" cy="410232"/>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1" name="Text Placeholder 10">
            <a:extLst>
              <a:ext uri="{FF2B5EF4-FFF2-40B4-BE49-F238E27FC236}">
                <a16:creationId xmlns:a16="http://schemas.microsoft.com/office/drawing/2014/main" id="{5F6B2133-D98A-49ED-A060-FE184A7DAAA5}"/>
              </a:ext>
            </a:extLst>
          </p:cNvPr>
          <p:cNvSpPr>
            <a:spLocks noGrp="1"/>
          </p:cNvSpPr>
          <p:nvPr>
            <p:ph type="body" sz="quarter" idx="16"/>
          </p:nvPr>
        </p:nvSpPr>
        <p:spPr>
          <a:xfrm>
            <a:off x="409574" y="1524001"/>
            <a:ext cx="9389673" cy="410232"/>
          </a:xfrm>
        </p:spPr>
        <p:txBody>
          <a:bodyPr>
            <a:normAutofit/>
          </a:bodyPr>
          <a:lstStyle>
            <a:lvl1pPr marL="0" indent="0">
              <a:buNone/>
              <a:defRPr sz="2000" b="0" i="0">
                <a:solidFill>
                  <a:srgbClr val="4C4C4E"/>
                </a:solidFill>
                <a:latin typeface="Futura Std Book" panose="020B0502020204020303" pitchFamily="34" charset="0"/>
              </a:defRPr>
            </a:lvl1pPr>
          </a:lstStyle>
          <a:p>
            <a:pPr lvl="0"/>
            <a:r>
              <a:rPr lang="en-US"/>
              <a:t>Click to edit Master text styles</a:t>
            </a:r>
          </a:p>
        </p:txBody>
      </p:sp>
      <p:sp>
        <p:nvSpPr>
          <p:cNvPr id="13" name="Slide Number Placeholder 5">
            <a:extLst>
              <a:ext uri="{FF2B5EF4-FFF2-40B4-BE49-F238E27FC236}">
                <a16:creationId xmlns:a16="http://schemas.microsoft.com/office/drawing/2014/main" id="{4218F636-6B38-E149-A426-12FD80240034}"/>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14" name="Date Placeholder 3">
            <a:hlinkClick r:id="rId3"/>
            <a:extLst>
              <a:ext uri="{FF2B5EF4-FFF2-40B4-BE49-F238E27FC236}">
                <a16:creationId xmlns:a16="http://schemas.microsoft.com/office/drawing/2014/main" id="{51FB1E43-5445-E345-8480-BA7C1550D6CC}"/>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3028132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48666" y="2051688"/>
            <a:ext cx="9464040" cy="3423284"/>
          </a:xfrm>
        </p:spPr>
        <p:txBody>
          <a:bodyPr anchor="b"/>
          <a:lstStyle>
            <a:lvl1pPr>
              <a:defRPr sz="7200"/>
            </a:lvl1pPr>
          </a:lstStyle>
          <a:p>
            <a:r>
              <a:rPr lang="ru-RU"/>
              <a:t>Образец заголовка</a:t>
            </a:r>
            <a:endParaRPr lang="en-US"/>
          </a:p>
        </p:txBody>
      </p:sp>
      <p:sp>
        <p:nvSpPr>
          <p:cNvPr id="3" name="Text Placeholder 2"/>
          <p:cNvSpPr>
            <a:spLocks noGrp="1"/>
          </p:cNvSpPr>
          <p:nvPr>
            <p:ph type="body" idx="1"/>
          </p:nvPr>
        </p:nvSpPr>
        <p:spPr>
          <a:xfrm>
            <a:off x="748666" y="5507358"/>
            <a:ext cx="9464040" cy="1800224"/>
          </a:xfrm>
        </p:spPr>
        <p:txBody>
          <a:bodyPr/>
          <a:lstStyle>
            <a:lvl1pPr marL="0" indent="0">
              <a:buNone/>
              <a:defRPr sz="2880">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D5EFAE4-CC74-9E40-B7D8-1863376D609B}" type="datetimeFigureOut">
              <a:rPr lang="ru-UA" smtClean="0"/>
              <a:t>04/12/2023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97CD28BD-22DE-534E-B854-C761668074FA}" type="slidenum">
              <a:rPr lang="ru-UA" smtClean="0"/>
              <a:t>‹#›</a:t>
            </a:fld>
            <a:endParaRPr lang="ru-UA"/>
          </a:p>
        </p:txBody>
      </p:sp>
    </p:spTree>
    <p:extLst>
      <p:ext uri="{BB962C8B-B14F-4D97-AF65-F5344CB8AC3E}">
        <p14:creationId xmlns:p14="http://schemas.microsoft.com/office/powerpoint/2010/main" val="563943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Images Large Vertical">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12" name="Picture Placeholder 11">
            <a:extLst>
              <a:ext uri="{FF2B5EF4-FFF2-40B4-BE49-F238E27FC236}">
                <a16:creationId xmlns:a16="http://schemas.microsoft.com/office/drawing/2014/main" id="{F1FC021F-428E-4D66-8769-B9AFC2950B4E}"/>
              </a:ext>
            </a:extLst>
          </p:cNvPr>
          <p:cNvSpPr>
            <a:spLocks noGrp="1"/>
          </p:cNvSpPr>
          <p:nvPr>
            <p:ph type="pic" sz="quarter" idx="15"/>
          </p:nvPr>
        </p:nvSpPr>
        <p:spPr>
          <a:xfrm>
            <a:off x="409576" y="2554288"/>
            <a:ext cx="2985266" cy="4476750"/>
          </a:xfrm>
        </p:spPr>
        <p:txBody>
          <a:bodyPr/>
          <a:lstStyle/>
          <a:p>
            <a:endParaRPr lang="en-US" dirty="0"/>
          </a:p>
        </p:txBody>
      </p:sp>
      <p:sp>
        <p:nvSpPr>
          <p:cNvPr id="15" name="Picture Placeholder 11">
            <a:extLst>
              <a:ext uri="{FF2B5EF4-FFF2-40B4-BE49-F238E27FC236}">
                <a16:creationId xmlns:a16="http://schemas.microsoft.com/office/drawing/2014/main" id="{A813A48A-FDA6-4A35-BED7-2CD8FDD91C66}"/>
              </a:ext>
            </a:extLst>
          </p:cNvPr>
          <p:cNvSpPr>
            <a:spLocks noGrp="1"/>
          </p:cNvSpPr>
          <p:nvPr>
            <p:ph type="pic" sz="quarter" idx="16"/>
          </p:nvPr>
        </p:nvSpPr>
        <p:spPr>
          <a:xfrm>
            <a:off x="3928077" y="2554288"/>
            <a:ext cx="2985266" cy="4476750"/>
          </a:xfrm>
        </p:spPr>
        <p:txBody>
          <a:bodyPr/>
          <a:lstStyle/>
          <a:p>
            <a:endParaRPr lang="en-US" dirty="0"/>
          </a:p>
        </p:txBody>
      </p:sp>
      <p:sp>
        <p:nvSpPr>
          <p:cNvPr id="16" name="Picture Placeholder 11">
            <a:extLst>
              <a:ext uri="{FF2B5EF4-FFF2-40B4-BE49-F238E27FC236}">
                <a16:creationId xmlns:a16="http://schemas.microsoft.com/office/drawing/2014/main" id="{97CB54BF-A5DC-4180-889F-D85B4363E79D}"/>
              </a:ext>
            </a:extLst>
          </p:cNvPr>
          <p:cNvSpPr>
            <a:spLocks noGrp="1"/>
          </p:cNvSpPr>
          <p:nvPr>
            <p:ph type="pic" sz="quarter" idx="17"/>
          </p:nvPr>
        </p:nvSpPr>
        <p:spPr>
          <a:xfrm>
            <a:off x="7446578" y="2554288"/>
            <a:ext cx="2985266" cy="4476750"/>
          </a:xfrm>
        </p:spPr>
        <p:txBody>
          <a:bodyPr/>
          <a:lstStyle/>
          <a:p>
            <a:endParaRPr lang="en-US" dirty="0"/>
          </a:p>
        </p:txBody>
      </p:sp>
      <p:sp>
        <p:nvSpPr>
          <p:cNvPr id="18" name="Text Placeholder 17">
            <a:extLst>
              <a:ext uri="{FF2B5EF4-FFF2-40B4-BE49-F238E27FC236}">
                <a16:creationId xmlns:a16="http://schemas.microsoft.com/office/drawing/2014/main" id="{BA84765B-3308-42A1-B915-52AF9E0134BF}"/>
              </a:ext>
            </a:extLst>
          </p:cNvPr>
          <p:cNvSpPr>
            <a:spLocks noGrp="1"/>
          </p:cNvSpPr>
          <p:nvPr>
            <p:ph type="body" sz="quarter" idx="18"/>
          </p:nvPr>
        </p:nvSpPr>
        <p:spPr>
          <a:xfrm>
            <a:off x="409575" y="7210425"/>
            <a:ext cx="2984500" cy="357188"/>
          </a:xfrm>
        </p:spPr>
        <p:txBody>
          <a:bodyPr>
            <a:noAutofit/>
          </a:bodyPr>
          <a:lstStyle>
            <a:lvl1pPr marL="0" indent="0" algn="ctr">
              <a:buNone/>
              <a:defRPr sz="1200">
                <a:solidFill>
                  <a:srgbClr val="4C4C4E"/>
                </a:solidFill>
                <a:latin typeface="+mj-lt"/>
              </a:defRPr>
            </a:lvl1pPr>
            <a:lvl2pPr marL="548640" indent="0">
              <a:buNone/>
              <a:defRPr sz="1200">
                <a:latin typeface="+mj-lt"/>
              </a:defRPr>
            </a:lvl2pPr>
            <a:lvl3pPr marL="1097280" indent="0">
              <a:buNone/>
              <a:defRPr sz="1200">
                <a:latin typeface="+mj-lt"/>
              </a:defRPr>
            </a:lvl3pPr>
            <a:lvl4pPr marL="1645920" indent="0">
              <a:buNone/>
              <a:defRPr sz="1200">
                <a:latin typeface="+mj-lt"/>
              </a:defRPr>
            </a:lvl4pPr>
            <a:lvl5pPr marL="2194560" indent="0">
              <a:buNone/>
              <a:defRPr sz="1200">
                <a:latin typeface="+mj-lt"/>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67651DF-FC03-4F44-8181-C1480F25109E}"/>
              </a:ext>
            </a:extLst>
          </p:cNvPr>
          <p:cNvSpPr>
            <a:spLocks noGrp="1"/>
          </p:cNvSpPr>
          <p:nvPr>
            <p:ph type="body" sz="quarter" idx="19"/>
          </p:nvPr>
        </p:nvSpPr>
        <p:spPr>
          <a:xfrm>
            <a:off x="3914767" y="7226195"/>
            <a:ext cx="2984500" cy="357188"/>
          </a:xfrm>
        </p:spPr>
        <p:txBody>
          <a:bodyPr>
            <a:noAutofit/>
          </a:bodyPr>
          <a:lstStyle>
            <a:lvl1pPr marL="0" indent="0" algn="ctr">
              <a:buNone/>
              <a:defRPr sz="1200">
                <a:solidFill>
                  <a:srgbClr val="4C4C4E"/>
                </a:solidFill>
                <a:latin typeface="+mj-lt"/>
              </a:defRPr>
            </a:lvl1pPr>
            <a:lvl2pPr marL="548640" indent="0">
              <a:buNone/>
              <a:defRPr sz="1200">
                <a:latin typeface="+mj-lt"/>
              </a:defRPr>
            </a:lvl2pPr>
            <a:lvl3pPr marL="1097280" indent="0">
              <a:buNone/>
              <a:defRPr sz="1200">
                <a:latin typeface="+mj-lt"/>
              </a:defRPr>
            </a:lvl3pPr>
            <a:lvl4pPr marL="1645920" indent="0">
              <a:buNone/>
              <a:defRPr sz="1200">
                <a:latin typeface="+mj-lt"/>
              </a:defRPr>
            </a:lvl4pPr>
            <a:lvl5pPr marL="2194560" indent="0">
              <a:buNone/>
              <a:defRPr sz="1200">
                <a:latin typeface="+mj-lt"/>
              </a:defRPr>
            </a:lvl5pPr>
          </a:lstStyle>
          <a:p>
            <a:pPr lvl="0"/>
            <a:r>
              <a:rPr lang="en-US"/>
              <a:t>Click to edit Master text styles</a:t>
            </a:r>
          </a:p>
        </p:txBody>
      </p:sp>
      <p:sp>
        <p:nvSpPr>
          <p:cNvPr id="20" name="Text Placeholder 17">
            <a:extLst>
              <a:ext uri="{FF2B5EF4-FFF2-40B4-BE49-F238E27FC236}">
                <a16:creationId xmlns:a16="http://schemas.microsoft.com/office/drawing/2014/main" id="{AFFF9B95-DEAD-4FBA-8AEA-E4EAF254501A}"/>
              </a:ext>
            </a:extLst>
          </p:cNvPr>
          <p:cNvSpPr>
            <a:spLocks noGrp="1"/>
          </p:cNvSpPr>
          <p:nvPr>
            <p:ph type="body" sz="quarter" idx="20"/>
          </p:nvPr>
        </p:nvSpPr>
        <p:spPr>
          <a:xfrm>
            <a:off x="7440976" y="7189412"/>
            <a:ext cx="2984500" cy="357188"/>
          </a:xfrm>
        </p:spPr>
        <p:txBody>
          <a:bodyPr>
            <a:noAutofit/>
          </a:bodyPr>
          <a:lstStyle>
            <a:lvl1pPr marL="0" indent="0" algn="ctr">
              <a:buNone/>
              <a:defRPr sz="1200">
                <a:solidFill>
                  <a:srgbClr val="4C4C4E"/>
                </a:solidFill>
                <a:latin typeface="+mj-lt"/>
              </a:defRPr>
            </a:lvl1pPr>
            <a:lvl2pPr marL="548640" indent="0">
              <a:buNone/>
              <a:defRPr sz="1200">
                <a:latin typeface="+mj-lt"/>
              </a:defRPr>
            </a:lvl2pPr>
            <a:lvl3pPr marL="1097280" indent="0">
              <a:buNone/>
              <a:defRPr sz="1200">
                <a:latin typeface="+mj-lt"/>
              </a:defRPr>
            </a:lvl3pPr>
            <a:lvl4pPr marL="1645920" indent="0">
              <a:buNone/>
              <a:defRPr sz="1200">
                <a:latin typeface="+mj-lt"/>
              </a:defRPr>
            </a:lvl4pPr>
            <a:lvl5pPr marL="2194560" indent="0">
              <a:buNone/>
              <a:defRPr sz="1200">
                <a:latin typeface="+mj-lt"/>
              </a:defRPr>
            </a:lvl5pPr>
          </a:lstStyle>
          <a:p>
            <a:pPr lvl="0"/>
            <a:r>
              <a:rPr lang="en-US"/>
              <a:t>Click to edit Master text styles</a:t>
            </a:r>
          </a:p>
        </p:txBody>
      </p:sp>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4" name="Text Placeholder 2">
            <a:extLst>
              <a:ext uri="{FF2B5EF4-FFF2-40B4-BE49-F238E27FC236}">
                <a16:creationId xmlns:a16="http://schemas.microsoft.com/office/drawing/2014/main" id="{D3BCB8DD-E0F3-4975-8FCB-CDC2D65F7934}"/>
              </a:ext>
            </a:extLst>
          </p:cNvPr>
          <p:cNvSpPr>
            <a:spLocks noGrp="1"/>
          </p:cNvSpPr>
          <p:nvPr>
            <p:ph type="body" sz="quarter" idx="12"/>
          </p:nvPr>
        </p:nvSpPr>
        <p:spPr>
          <a:xfrm>
            <a:off x="409575" y="1019176"/>
            <a:ext cx="9389674" cy="410232"/>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7" name="Text Placeholder 10">
            <a:extLst>
              <a:ext uri="{FF2B5EF4-FFF2-40B4-BE49-F238E27FC236}">
                <a16:creationId xmlns:a16="http://schemas.microsoft.com/office/drawing/2014/main" id="{F5C7BB77-FDDB-47AA-8F2C-CB4656587EFA}"/>
              </a:ext>
            </a:extLst>
          </p:cNvPr>
          <p:cNvSpPr>
            <a:spLocks noGrp="1"/>
          </p:cNvSpPr>
          <p:nvPr>
            <p:ph type="body" sz="quarter" idx="21"/>
          </p:nvPr>
        </p:nvSpPr>
        <p:spPr>
          <a:xfrm>
            <a:off x="409574" y="1524001"/>
            <a:ext cx="9389673" cy="410232"/>
          </a:xfrm>
        </p:spPr>
        <p:txBody>
          <a:bodyPr>
            <a:normAutofit/>
          </a:bodyPr>
          <a:lstStyle>
            <a:lvl1pPr marL="0" indent="0">
              <a:buNone/>
              <a:defRPr sz="2000" b="0" i="0">
                <a:solidFill>
                  <a:srgbClr val="4C4C4E"/>
                </a:solidFill>
                <a:latin typeface="Futura Std Book" panose="020B0502020204020303" pitchFamily="34" charset="0"/>
              </a:defRPr>
            </a:lvl1pPr>
          </a:lstStyle>
          <a:p>
            <a:pPr lvl="0"/>
            <a:r>
              <a:rPr lang="en-US"/>
              <a:t>Click to edit Master text styles</a:t>
            </a:r>
          </a:p>
        </p:txBody>
      </p:sp>
      <p:sp>
        <p:nvSpPr>
          <p:cNvPr id="22" name="Slide Number Placeholder 5">
            <a:extLst>
              <a:ext uri="{FF2B5EF4-FFF2-40B4-BE49-F238E27FC236}">
                <a16:creationId xmlns:a16="http://schemas.microsoft.com/office/drawing/2014/main" id="{ABD94FC4-1F42-6246-A3C7-54288FFC3E99}"/>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23" name="Date Placeholder 3">
            <a:hlinkClick r:id="rId3"/>
            <a:extLst>
              <a:ext uri="{FF2B5EF4-FFF2-40B4-BE49-F238E27FC236}">
                <a16:creationId xmlns:a16="http://schemas.microsoft.com/office/drawing/2014/main" id="{0652A065-F1D0-6C48-A5E1-8F5434AF95DB}"/>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746774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 Bullet, Image Small">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18" name="Text Placeholder 17">
            <a:extLst>
              <a:ext uri="{FF2B5EF4-FFF2-40B4-BE49-F238E27FC236}">
                <a16:creationId xmlns:a16="http://schemas.microsoft.com/office/drawing/2014/main" id="{BA84765B-3308-42A1-B915-52AF9E0134BF}"/>
              </a:ext>
            </a:extLst>
          </p:cNvPr>
          <p:cNvSpPr>
            <a:spLocks noGrp="1"/>
          </p:cNvSpPr>
          <p:nvPr>
            <p:ph type="body" sz="quarter" idx="18"/>
          </p:nvPr>
        </p:nvSpPr>
        <p:spPr>
          <a:xfrm>
            <a:off x="409575" y="3899122"/>
            <a:ext cx="2984500" cy="336330"/>
          </a:xfrm>
        </p:spPr>
        <p:txBody>
          <a:bodyPr>
            <a:noAutofit/>
          </a:bodyPr>
          <a:lstStyle>
            <a:lvl1pPr marL="0" indent="0" algn="l">
              <a:buNone/>
              <a:defRPr sz="1400">
                <a:solidFill>
                  <a:srgbClr val="4C4C4E"/>
                </a:solidFill>
                <a:latin typeface="Futura Std Medium" panose="020B0502020204020303" pitchFamily="34" charset="0"/>
              </a:defRPr>
            </a:lvl1pPr>
            <a:lvl2pPr marL="548640" indent="0">
              <a:buNone/>
              <a:defRPr sz="1200">
                <a:latin typeface="+mj-lt"/>
              </a:defRPr>
            </a:lvl2pPr>
            <a:lvl3pPr marL="1097280" indent="0">
              <a:buNone/>
              <a:defRPr sz="1200">
                <a:latin typeface="+mj-lt"/>
              </a:defRPr>
            </a:lvl3pPr>
            <a:lvl4pPr marL="1645920" indent="0">
              <a:buNone/>
              <a:defRPr sz="1200">
                <a:latin typeface="+mj-lt"/>
              </a:defRPr>
            </a:lvl4pPr>
            <a:lvl5pPr marL="2194560" indent="0">
              <a:buNone/>
              <a:defRPr sz="1200">
                <a:latin typeface="+mj-lt"/>
              </a:defRPr>
            </a:lvl5pPr>
          </a:lstStyle>
          <a:p>
            <a:pPr lvl="0"/>
            <a:r>
              <a:rPr lang="en-US"/>
              <a:t>Click to edit Master text styles</a:t>
            </a:r>
          </a:p>
        </p:txBody>
      </p:sp>
      <p:sp>
        <p:nvSpPr>
          <p:cNvPr id="4" name="Text Placeholder 3">
            <a:extLst>
              <a:ext uri="{FF2B5EF4-FFF2-40B4-BE49-F238E27FC236}">
                <a16:creationId xmlns:a16="http://schemas.microsoft.com/office/drawing/2014/main" id="{11DF0B20-4B34-4D32-9437-99C2DEC7B6DC}"/>
              </a:ext>
            </a:extLst>
          </p:cNvPr>
          <p:cNvSpPr>
            <a:spLocks noGrp="1"/>
          </p:cNvSpPr>
          <p:nvPr>
            <p:ph type="body" sz="quarter" idx="21"/>
          </p:nvPr>
        </p:nvSpPr>
        <p:spPr>
          <a:xfrm>
            <a:off x="409575" y="4414347"/>
            <a:ext cx="2984500" cy="2532063"/>
          </a:xfrm>
        </p:spPr>
        <p:txBody>
          <a:bodyPr>
            <a:normAutofit/>
          </a:bodyPr>
          <a:lstStyle>
            <a:lvl1pPr>
              <a:defRPr sz="1200">
                <a:solidFill>
                  <a:srgbClr val="4C4C4E"/>
                </a:solidFill>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17" name="Text Placeholder 17">
            <a:extLst>
              <a:ext uri="{FF2B5EF4-FFF2-40B4-BE49-F238E27FC236}">
                <a16:creationId xmlns:a16="http://schemas.microsoft.com/office/drawing/2014/main" id="{76CB4F57-CAC3-4094-9600-5D5E56E5061F}"/>
              </a:ext>
            </a:extLst>
          </p:cNvPr>
          <p:cNvSpPr>
            <a:spLocks noGrp="1"/>
          </p:cNvSpPr>
          <p:nvPr>
            <p:ph type="body" sz="quarter" idx="22"/>
          </p:nvPr>
        </p:nvSpPr>
        <p:spPr>
          <a:xfrm>
            <a:off x="4019876" y="3903448"/>
            <a:ext cx="2984500" cy="336330"/>
          </a:xfrm>
        </p:spPr>
        <p:txBody>
          <a:bodyPr>
            <a:noAutofit/>
          </a:bodyPr>
          <a:lstStyle>
            <a:lvl1pPr marL="0" indent="0" algn="l">
              <a:buNone/>
              <a:defRPr sz="1400">
                <a:solidFill>
                  <a:srgbClr val="4C4C4E"/>
                </a:solidFill>
                <a:latin typeface="Futura Std Medium" panose="020B0502020204020303" pitchFamily="34" charset="0"/>
              </a:defRPr>
            </a:lvl1pPr>
            <a:lvl2pPr marL="548640" indent="0">
              <a:buNone/>
              <a:defRPr sz="1200">
                <a:latin typeface="+mj-lt"/>
              </a:defRPr>
            </a:lvl2pPr>
            <a:lvl3pPr marL="1097280" indent="0">
              <a:buNone/>
              <a:defRPr sz="1200">
                <a:latin typeface="+mj-lt"/>
              </a:defRPr>
            </a:lvl3pPr>
            <a:lvl4pPr marL="1645920" indent="0">
              <a:buNone/>
              <a:defRPr sz="1200">
                <a:latin typeface="+mj-lt"/>
              </a:defRPr>
            </a:lvl4pPr>
            <a:lvl5pPr marL="2194560" indent="0">
              <a:buNone/>
              <a:defRPr sz="1200">
                <a:latin typeface="+mj-lt"/>
              </a:defRPr>
            </a:lvl5pPr>
          </a:lstStyle>
          <a:p>
            <a:pPr lvl="0"/>
            <a:r>
              <a:rPr lang="en-US"/>
              <a:t>Click to edit Master text styles</a:t>
            </a:r>
          </a:p>
        </p:txBody>
      </p:sp>
      <p:sp>
        <p:nvSpPr>
          <p:cNvPr id="21" name="Text Placeholder 3">
            <a:extLst>
              <a:ext uri="{FF2B5EF4-FFF2-40B4-BE49-F238E27FC236}">
                <a16:creationId xmlns:a16="http://schemas.microsoft.com/office/drawing/2014/main" id="{B1B7BEE0-A826-43E6-B059-D21E5B6F26B4}"/>
              </a:ext>
            </a:extLst>
          </p:cNvPr>
          <p:cNvSpPr>
            <a:spLocks noGrp="1"/>
          </p:cNvSpPr>
          <p:nvPr>
            <p:ph type="body" sz="quarter" idx="23"/>
          </p:nvPr>
        </p:nvSpPr>
        <p:spPr>
          <a:xfrm>
            <a:off x="4019876" y="4418673"/>
            <a:ext cx="2984500" cy="2532063"/>
          </a:xfrm>
        </p:spPr>
        <p:txBody>
          <a:bodyPr>
            <a:normAutofit/>
          </a:bodyPr>
          <a:lstStyle>
            <a:lvl1pPr>
              <a:defRPr sz="1200">
                <a:solidFill>
                  <a:srgbClr val="4C4C4E"/>
                </a:solidFill>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22" name="Text Placeholder 17">
            <a:extLst>
              <a:ext uri="{FF2B5EF4-FFF2-40B4-BE49-F238E27FC236}">
                <a16:creationId xmlns:a16="http://schemas.microsoft.com/office/drawing/2014/main" id="{F6716438-2442-48A1-B9F6-29F38CAA273F}"/>
              </a:ext>
            </a:extLst>
          </p:cNvPr>
          <p:cNvSpPr>
            <a:spLocks noGrp="1"/>
          </p:cNvSpPr>
          <p:nvPr>
            <p:ph type="body" sz="quarter" idx="24"/>
          </p:nvPr>
        </p:nvSpPr>
        <p:spPr>
          <a:xfrm>
            <a:off x="7522320" y="3899122"/>
            <a:ext cx="2984500" cy="336330"/>
          </a:xfrm>
        </p:spPr>
        <p:txBody>
          <a:bodyPr>
            <a:noAutofit/>
          </a:bodyPr>
          <a:lstStyle>
            <a:lvl1pPr marL="0" indent="0" algn="l">
              <a:buNone/>
              <a:defRPr sz="1400">
                <a:solidFill>
                  <a:srgbClr val="4C4C4E"/>
                </a:solidFill>
                <a:latin typeface="Futura Std Medium" panose="020B0502020204020303" pitchFamily="34" charset="0"/>
              </a:defRPr>
            </a:lvl1pPr>
            <a:lvl2pPr marL="548640" indent="0">
              <a:buNone/>
              <a:defRPr sz="1200">
                <a:latin typeface="+mj-lt"/>
              </a:defRPr>
            </a:lvl2pPr>
            <a:lvl3pPr marL="1097280" indent="0">
              <a:buNone/>
              <a:defRPr sz="1200">
                <a:latin typeface="+mj-lt"/>
              </a:defRPr>
            </a:lvl3pPr>
            <a:lvl4pPr marL="1645920" indent="0">
              <a:buNone/>
              <a:defRPr sz="1200">
                <a:latin typeface="+mj-lt"/>
              </a:defRPr>
            </a:lvl4pPr>
            <a:lvl5pPr marL="2194560" indent="0">
              <a:buNone/>
              <a:defRPr sz="1200">
                <a:latin typeface="+mj-lt"/>
              </a:defRPr>
            </a:lvl5pPr>
          </a:lstStyle>
          <a:p>
            <a:pPr lvl="0"/>
            <a:r>
              <a:rPr lang="en-US"/>
              <a:t>Click to edit Master text styles</a:t>
            </a:r>
          </a:p>
        </p:txBody>
      </p:sp>
      <p:sp>
        <p:nvSpPr>
          <p:cNvPr id="23" name="Text Placeholder 3">
            <a:extLst>
              <a:ext uri="{FF2B5EF4-FFF2-40B4-BE49-F238E27FC236}">
                <a16:creationId xmlns:a16="http://schemas.microsoft.com/office/drawing/2014/main" id="{232A7572-D860-4891-B7F9-EBCC2A788A2D}"/>
              </a:ext>
            </a:extLst>
          </p:cNvPr>
          <p:cNvSpPr>
            <a:spLocks noGrp="1"/>
          </p:cNvSpPr>
          <p:nvPr>
            <p:ph type="body" sz="quarter" idx="25"/>
          </p:nvPr>
        </p:nvSpPr>
        <p:spPr>
          <a:xfrm>
            <a:off x="7522320" y="4414347"/>
            <a:ext cx="2984500" cy="2532063"/>
          </a:xfrm>
        </p:spPr>
        <p:txBody>
          <a:bodyPr>
            <a:normAutofit/>
          </a:bodyPr>
          <a:lstStyle>
            <a:lvl1pPr>
              <a:defRPr sz="1200">
                <a:solidFill>
                  <a:srgbClr val="4C4C4E"/>
                </a:solidFill>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4" name="Text Placeholder 2">
            <a:extLst>
              <a:ext uri="{FF2B5EF4-FFF2-40B4-BE49-F238E27FC236}">
                <a16:creationId xmlns:a16="http://schemas.microsoft.com/office/drawing/2014/main" id="{65B988E8-609C-4642-A548-E1D7BC00EA9B}"/>
              </a:ext>
            </a:extLst>
          </p:cNvPr>
          <p:cNvSpPr>
            <a:spLocks noGrp="1"/>
          </p:cNvSpPr>
          <p:nvPr>
            <p:ph type="body" sz="quarter" idx="12"/>
          </p:nvPr>
        </p:nvSpPr>
        <p:spPr>
          <a:xfrm>
            <a:off x="409575" y="1019176"/>
            <a:ext cx="9389674" cy="410232"/>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5" name="Text Placeholder 10">
            <a:extLst>
              <a:ext uri="{FF2B5EF4-FFF2-40B4-BE49-F238E27FC236}">
                <a16:creationId xmlns:a16="http://schemas.microsoft.com/office/drawing/2014/main" id="{194463F3-6B98-4E98-8900-97AFA36A1836}"/>
              </a:ext>
            </a:extLst>
          </p:cNvPr>
          <p:cNvSpPr>
            <a:spLocks noGrp="1"/>
          </p:cNvSpPr>
          <p:nvPr>
            <p:ph type="body" sz="quarter" idx="16"/>
          </p:nvPr>
        </p:nvSpPr>
        <p:spPr>
          <a:xfrm>
            <a:off x="409574" y="1524001"/>
            <a:ext cx="9389673" cy="410232"/>
          </a:xfrm>
        </p:spPr>
        <p:txBody>
          <a:bodyPr>
            <a:normAutofit/>
          </a:bodyPr>
          <a:lstStyle>
            <a:lvl1pPr marL="0" indent="0">
              <a:buNone/>
              <a:defRPr sz="2000" b="0" i="0">
                <a:solidFill>
                  <a:srgbClr val="4C4C4E"/>
                </a:solidFill>
                <a:latin typeface="Futura Std Book" panose="020B0502020204020303" pitchFamily="34" charset="0"/>
              </a:defRPr>
            </a:lvl1pPr>
          </a:lstStyle>
          <a:p>
            <a:pPr lvl="0"/>
            <a:r>
              <a:rPr lang="en-US"/>
              <a:t>Click to edit Master text styles</a:t>
            </a:r>
          </a:p>
        </p:txBody>
      </p:sp>
      <p:sp>
        <p:nvSpPr>
          <p:cNvPr id="19" name="Slide Number Placeholder 5">
            <a:extLst>
              <a:ext uri="{FF2B5EF4-FFF2-40B4-BE49-F238E27FC236}">
                <a16:creationId xmlns:a16="http://schemas.microsoft.com/office/drawing/2014/main" id="{AE182C4A-4691-FF44-A18F-EEC196343938}"/>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3" name="Picture Placeholder 2">
            <a:extLst>
              <a:ext uri="{FF2B5EF4-FFF2-40B4-BE49-F238E27FC236}">
                <a16:creationId xmlns:a16="http://schemas.microsoft.com/office/drawing/2014/main" id="{6F290054-9005-7F4B-A0D8-D92CE6D621B8}"/>
              </a:ext>
            </a:extLst>
          </p:cNvPr>
          <p:cNvSpPr>
            <a:spLocks noGrp="1"/>
          </p:cNvSpPr>
          <p:nvPr>
            <p:ph type="pic" sz="quarter" idx="26"/>
          </p:nvPr>
        </p:nvSpPr>
        <p:spPr>
          <a:xfrm>
            <a:off x="409575" y="2400299"/>
            <a:ext cx="2984500" cy="1414955"/>
          </a:xfrm>
        </p:spPr>
        <p:txBody>
          <a:bodyPr/>
          <a:lstStyle/>
          <a:p>
            <a:endParaRPr lang="en-US" dirty="0"/>
          </a:p>
        </p:txBody>
      </p:sp>
      <p:sp>
        <p:nvSpPr>
          <p:cNvPr id="20" name="Picture Placeholder 2">
            <a:extLst>
              <a:ext uri="{FF2B5EF4-FFF2-40B4-BE49-F238E27FC236}">
                <a16:creationId xmlns:a16="http://schemas.microsoft.com/office/drawing/2014/main" id="{874DEFAF-FFBD-544B-83AC-81F78B8ECE46}"/>
              </a:ext>
            </a:extLst>
          </p:cNvPr>
          <p:cNvSpPr>
            <a:spLocks noGrp="1"/>
          </p:cNvSpPr>
          <p:nvPr>
            <p:ph type="pic" sz="quarter" idx="27"/>
          </p:nvPr>
        </p:nvSpPr>
        <p:spPr>
          <a:xfrm>
            <a:off x="4015220" y="2400299"/>
            <a:ext cx="2984500" cy="1414955"/>
          </a:xfrm>
        </p:spPr>
        <p:txBody>
          <a:bodyPr/>
          <a:lstStyle/>
          <a:p>
            <a:endParaRPr lang="en-US" dirty="0"/>
          </a:p>
        </p:txBody>
      </p:sp>
      <p:sp>
        <p:nvSpPr>
          <p:cNvPr id="24" name="Picture Placeholder 2">
            <a:extLst>
              <a:ext uri="{FF2B5EF4-FFF2-40B4-BE49-F238E27FC236}">
                <a16:creationId xmlns:a16="http://schemas.microsoft.com/office/drawing/2014/main" id="{5C180C18-42CE-B042-95CC-010AC2923C9A}"/>
              </a:ext>
            </a:extLst>
          </p:cNvPr>
          <p:cNvSpPr>
            <a:spLocks noGrp="1"/>
          </p:cNvSpPr>
          <p:nvPr>
            <p:ph type="pic" sz="quarter" idx="28"/>
          </p:nvPr>
        </p:nvSpPr>
        <p:spPr>
          <a:xfrm>
            <a:off x="7527347" y="2400299"/>
            <a:ext cx="2984500" cy="1414955"/>
          </a:xfrm>
        </p:spPr>
        <p:txBody>
          <a:bodyPr/>
          <a:lstStyle/>
          <a:p>
            <a:endParaRPr lang="en-US" dirty="0"/>
          </a:p>
        </p:txBody>
      </p:sp>
      <p:sp>
        <p:nvSpPr>
          <p:cNvPr id="25" name="Date Placeholder 3">
            <a:hlinkClick r:id="rId3"/>
            <a:extLst>
              <a:ext uri="{FF2B5EF4-FFF2-40B4-BE49-F238E27FC236}">
                <a16:creationId xmlns:a16="http://schemas.microsoft.com/office/drawing/2014/main" id="{097B2071-C574-FE44-9FC1-9CE793BDA8D4}"/>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1118532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Vertical, 3 Column Bullets">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18" name="Text Placeholder 17">
            <a:extLst>
              <a:ext uri="{FF2B5EF4-FFF2-40B4-BE49-F238E27FC236}">
                <a16:creationId xmlns:a16="http://schemas.microsoft.com/office/drawing/2014/main" id="{BA84765B-3308-42A1-B915-52AF9E0134BF}"/>
              </a:ext>
            </a:extLst>
          </p:cNvPr>
          <p:cNvSpPr>
            <a:spLocks noGrp="1"/>
          </p:cNvSpPr>
          <p:nvPr>
            <p:ph type="body" sz="quarter" idx="18"/>
          </p:nvPr>
        </p:nvSpPr>
        <p:spPr>
          <a:xfrm>
            <a:off x="409575" y="4550978"/>
            <a:ext cx="2984500" cy="336330"/>
          </a:xfrm>
        </p:spPr>
        <p:txBody>
          <a:bodyPr>
            <a:noAutofit/>
          </a:bodyPr>
          <a:lstStyle>
            <a:lvl1pPr marL="0" indent="0" algn="l">
              <a:buNone/>
              <a:defRPr sz="1400">
                <a:solidFill>
                  <a:srgbClr val="4D4D4C"/>
                </a:solidFill>
                <a:latin typeface="Futura Std Medium" panose="020B0502020204020303" pitchFamily="34" charset="0"/>
              </a:defRPr>
            </a:lvl1pPr>
            <a:lvl2pPr marL="548640" indent="0">
              <a:buNone/>
              <a:defRPr sz="1200">
                <a:latin typeface="+mj-lt"/>
              </a:defRPr>
            </a:lvl2pPr>
            <a:lvl3pPr marL="1097280" indent="0">
              <a:buNone/>
              <a:defRPr sz="1200">
                <a:latin typeface="+mj-lt"/>
              </a:defRPr>
            </a:lvl3pPr>
            <a:lvl4pPr marL="1645920" indent="0">
              <a:buNone/>
              <a:defRPr sz="1200">
                <a:latin typeface="+mj-lt"/>
              </a:defRPr>
            </a:lvl4pPr>
            <a:lvl5pPr marL="2194560" indent="0">
              <a:buNone/>
              <a:defRPr sz="1200">
                <a:latin typeface="+mj-lt"/>
              </a:defRPr>
            </a:lvl5pPr>
          </a:lstStyle>
          <a:p>
            <a:pPr lvl="0"/>
            <a:r>
              <a:rPr lang="en-US"/>
              <a:t>Click to edit Master text styles</a:t>
            </a:r>
          </a:p>
        </p:txBody>
      </p:sp>
      <p:sp>
        <p:nvSpPr>
          <p:cNvPr id="4" name="Text Placeholder 3">
            <a:extLst>
              <a:ext uri="{FF2B5EF4-FFF2-40B4-BE49-F238E27FC236}">
                <a16:creationId xmlns:a16="http://schemas.microsoft.com/office/drawing/2014/main" id="{11DF0B20-4B34-4D32-9437-99C2DEC7B6DC}"/>
              </a:ext>
            </a:extLst>
          </p:cNvPr>
          <p:cNvSpPr>
            <a:spLocks noGrp="1"/>
          </p:cNvSpPr>
          <p:nvPr>
            <p:ph type="body" sz="quarter" idx="21"/>
          </p:nvPr>
        </p:nvSpPr>
        <p:spPr>
          <a:xfrm>
            <a:off x="409575" y="5066203"/>
            <a:ext cx="2984500" cy="2532063"/>
          </a:xfrm>
        </p:spPr>
        <p:txBody>
          <a:bodyPr>
            <a:normAutofit/>
          </a:bodyPr>
          <a:lstStyle>
            <a:lvl1pPr>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21" name="Text Placeholder 3">
            <a:extLst>
              <a:ext uri="{FF2B5EF4-FFF2-40B4-BE49-F238E27FC236}">
                <a16:creationId xmlns:a16="http://schemas.microsoft.com/office/drawing/2014/main" id="{B1B7BEE0-A826-43E6-B059-D21E5B6F26B4}"/>
              </a:ext>
            </a:extLst>
          </p:cNvPr>
          <p:cNvSpPr>
            <a:spLocks noGrp="1"/>
          </p:cNvSpPr>
          <p:nvPr>
            <p:ph type="body" sz="quarter" idx="23"/>
          </p:nvPr>
        </p:nvSpPr>
        <p:spPr>
          <a:xfrm>
            <a:off x="4019876" y="5070529"/>
            <a:ext cx="2984500" cy="2532063"/>
          </a:xfrm>
        </p:spPr>
        <p:txBody>
          <a:bodyPr>
            <a:normAutofit/>
          </a:bodyPr>
          <a:lstStyle>
            <a:lvl1pPr>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23" name="Text Placeholder 3">
            <a:extLst>
              <a:ext uri="{FF2B5EF4-FFF2-40B4-BE49-F238E27FC236}">
                <a16:creationId xmlns:a16="http://schemas.microsoft.com/office/drawing/2014/main" id="{232A7572-D860-4891-B7F9-EBCC2A788A2D}"/>
              </a:ext>
            </a:extLst>
          </p:cNvPr>
          <p:cNvSpPr>
            <a:spLocks noGrp="1"/>
          </p:cNvSpPr>
          <p:nvPr>
            <p:ph type="body" sz="quarter" idx="25"/>
          </p:nvPr>
        </p:nvSpPr>
        <p:spPr>
          <a:xfrm>
            <a:off x="7522320" y="5066203"/>
            <a:ext cx="2984500" cy="2532063"/>
          </a:xfrm>
        </p:spPr>
        <p:txBody>
          <a:bodyPr>
            <a:normAutofit/>
          </a:bodyPr>
          <a:lstStyle>
            <a:lvl1pPr>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5" name="Picture Placeholder 4">
            <a:extLst>
              <a:ext uri="{FF2B5EF4-FFF2-40B4-BE49-F238E27FC236}">
                <a16:creationId xmlns:a16="http://schemas.microsoft.com/office/drawing/2014/main" id="{744BCB43-93DE-440C-A639-74B65AEB70C2}"/>
              </a:ext>
            </a:extLst>
          </p:cNvPr>
          <p:cNvSpPr>
            <a:spLocks noGrp="1"/>
          </p:cNvSpPr>
          <p:nvPr>
            <p:ph type="pic" sz="quarter" idx="26"/>
          </p:nvPr>
        </p:nvSpPr>
        <p:spPr>
          <a:xfrm>
            <a:off x="409575" y="2165350"/>
            <a:ext cx="10096500" cy="2246313"/>
          </a:xfrm>
        </p:spPr>
        <p:txBody>
          <a:bodyPr/>
          <a:lstStyle/>
          <a:p>
            <a:endParaRPr lang="en-US" dirty="0"/>
          </a:p>
        </p:txBody>
      </p:sp>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3" name="Text Placeholder 2">
            <a:extLst>
              <a:ext uri="{FF2B5EF4-FFF2-40B4-BE49-F238E27FC236}">
                <a16:creationId xmlns:a16="http://schemas.microsoft.com/office/drawing/2014/main" id="{A8DD23DD-0C24-4166-915E-8DAD8201874F}"/>
              </a:ext>
            </a:extLst>
          </p:cNvPr>
          <p:cNvSpPr>
            <a:spLocks noGrp="1"/>
          </p:cNvSpPr>
          <p:nvPr>
            <p:ph type="body" sz="quarter" idx="12"/>
          </p:nvPr>
        </p:nvSpPr>
        <p:spPr>
          <a:xfrm>
            <a:off x="409575" y="1019176"/>
            <a:ext cx="9389674" cy="410232"/>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4" name="Text Placeholder 10">
            <a:extLst>
              <a:ext uri="{FF2B5EF4-FFF2-40B4-BE49-F238E27FC236}">
                <a16:creationId xmlns:a16="http://schemas.microsoft.com/office/drawing/2014/main" id="{CA48116D-625F-473F-8949-F9DD3AEEA9E8}"/>
              </a:ext>
            </a:extLst>
          </p:cNvPr>
          <p:cNvSpPr>
            <a:spLocks noGrp="1"/>
          </p:cNvSpPr>
          <p:nvPr>
            <p:ph type="body" sz="quarter" idx="16"/>
          </p:nvPr>
        </p:nvSpPr>
        <p:spPr>
          <a:xfrm>
            <a:off x="409574" y="1524001"/>
            <a:ext cx="9389673" cy="410232"/>
          </a:xfrm>
        </p:spPr>
        <p:txBody>
          <a:bodyPr>
            <a:normAutofit/>
          </a:bodyPr>
          <a:lstStyle>
            <a:lvl1pPr marL="0" indent="0">
              <a:buNone/>
              <a:defRPr sz="2000" b="0" i="0">
                <a:solidFill>
                  <a:srgbClr val="4C4C4E"/>
                </a:solidFill>
                <a:latin typeface="Futura Std Book" panose="020B0502020204020303" pitchFamily="34" charset="0"/>
              </a:defRPr>
            </a:lvl1pPr>
          </a:lstStyle>
          <a:p>
            <a:pPr lvl="0"/>
            <a:r>
              <a:rPr lang="en-US"/>
              <a:t>Click to edit Master text styles</a:t>
            </a:r>
          </a:p>
        </p:txBody>
      </p:sp>
      <p:sp>
        <p:nvSpPr>
          <p:cNvPr id="16" name="Slide Number Placeholder 5">
            <a:extLst>
              <a:ext uri="{FF2B5EF4-FFF2-40B4-BE49-F238E27FC236}">
                <a16:creationId xmlns:a16="http://schemas.microsoft.com/office/drawing/2014/main" id="{575CF672-091E-E94B-B2AE-EA74BBC91039}"/>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17" name="Date Placeholder 3">
            <a:hlinkClick r:id="rId3"/>
            <a:extLst>
              <a:ext uri="{FF2B5EF4-FFF2-40B4-BE49-F238E27FC236}">
                <a16:creationId xmlns:a16="http://schemas.microsoft.com/office/drawing/2014/main" id="{B19AB39C-B104-F744-859E-000E09D4816B}"/>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2063786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Image Horizontal">
    <p:spTree>
      <p:nvGrpSpPr>
        <p:cNvPr id="1" name=""/>
        <p:cNvGrpSpPr/>
        <p:nvPr/>
      </p:nvGrpSpPr>
      <p:grpSpPr>
        <a:xfrm>
          <a:off x="0" y="0"/>
          <a:ext cx="0" cy="0"/>
          <a:chOff x="0" y="0"/>
          <a:chExt cx="0" cy="0"/>
        </a:xfrm>
      </p:grpSpPr>
      <p:pic>
        <p:nvPicPr>
          <p:cNvPr id="6" name="Рисунок 36">
            <a:extLst>
              <a:ext uri="{FF2B5EF4-FFF2-40B4-BE49-F238E27FC236}">
                <a16:creationId xmlns:a16="http://schemas.microsoft.com/office/drawing/2014/main" id="{9678997A-F1F9-4F8A-9849-4D792A2ED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9" name="Прямоугольник 88">
            <a:extLst>
              <a:ext uri="{FF2B5EF4-FFF2-40B4-BE49-F238E27FC236}">
                <a16:creationId xmlns:a16="http://schemas.microsoft.com/office/drawing/2014/main" id="{4E1D479F-CA5E-43CA-A1FD-B7E1B3E159CF}"/>
              </a:ext>
            </a:extLst>
          </p:cNvPr>
          <p:cNvSpPr/>
          <p:nvPr userDrawn="1"/>
        </p:nvSpPr>
        <p:spPr>
          <a:xfrm>
            <a:off x="-1" y="487464"/>
            <a:ext cx="1957389" cy="215445"/>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srgbClr val="FFFFFF"/>
              </a:solidFill>
              <a:effectLst/>
              <a:uLnTx/>
              <a:uFillTx/>
              <a:ea typeface="+mn-ea"/>
              <a:cs typeface="+mn-cs"/>
            </a:endParaRPr>
          </a:p>
        </p:txBody>
      </p:sp>
      <p:sp>
        <p:nvSpPr>
          <p:cNvPr id="14" name="Slide Number Placeholder 5">
            <a:extLst>
              <a:ext uri="{FF2B5EF4-FFF2-40B4-BE49-F238E27FC236}">
                <a16:creationId xmlns:a16="http://schemas.microsoft.com/office/drawing/2014/main" id="{71A548A6-D97A-514E-B80C-0B240D788BD9}"/>
              </a:ext>
            </a:extLst>
          </p:cNvPr>
          <p:cNvSpPr txBox="1">
            <a:spLocks/>
          </p:cNvSpPr>
          <p:nvPr userDrawn="1"/>
        </p:nvSpPr>
        <p:spPr>
          <a:xfrm>
            <a:off x="8106947" y="7727496"/>
            <a:ext cx="2468563" cy="438150"/>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EV Charging Solutions with Blink</a:t>
            </a:r>
            <a:b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br>
            <a:r>
              <a:rPr kumimoji="0" lang="en" sz="6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rPr>
              <a:t>© 2022 Blink Charging Co.  All Rights Reserved.</a:t>
            </a:r>
          </a:p>
        </p:txBody>
      </p:sp>
      <p:sp>
        <p:nvSpPr>
          <p:cNvPr id="18" name="Text Placeholder 2">
            <a:extLst>
              <a:ext uri="{FF2B5EF4-FFF2-40B4-BE49-F238E27FC236}">
                <a16:creationId xmlns:a16="http://schemas.microsoft.com/office/drawing/2014/main" id="{CF3E0AB9-B846-FA47-B764-DFDCAC1E55D0}"/>
              </a:ext>
            </a:extLst>
          </p:cNvPr>
          <p:cNvSpPr>
            <a:spLocks noGrp="1"/>
          </p:cNvSpPr>
          <p:nvPr>
            <p:ph type="body" sz="quarter" idx="12"/>
          </p:nvPr>
        </p:nvSpPr>
        <p:spPr>
          <a:xfrm>
            <a:off x="409575" y="1019176"/>
            <a:ext cx="10096499" cy="477230"/>
          </a:xfrm>
        </p:spPr>
        <p:txBody>
          <a:bodyPr/>
          <a:lstStyle>
            <a:lvl1pPr marL="0" indent="0">
              <a:buNone/>
              <a:defRPr sz="2200" b="0">
                <a:solidFill>
                  <a:schemeClr val="accent1"/>
                </a:solidFill>
                <a:latin typeface="Futura Std Medium" panose="020B0502020204020303" pitchFamily="34" charset="0"/>
              </a:defRPr>
            </a:lvl1pPr>
            <a:lvl2pPr marL="548640" indent="0">
              <a:buNone/>
              <a:defRPr/>
            </a:lvl2pPr>
          </a:lstStyle>
          <a:p>
            <a:pPr lvl="0"/>
            <a:r>
              <a:rPr lang="en-US"/>
              <a:t>Click to edit Master text styles</a:t>
            </a:r>
          </a:p>
        </p:txBody>
      </p:sp>
      <p:sp>
        <p:nvSpPr>
          <p:cNvPr id="19" name="Text Placeholder 4">
            <a:extLst>
              <a:ext uri="{FF2B5EF4-FFF2-40B4-BE49-F238E27FC236}">
                <a16:creationId xmlns:a16="http://schemas.microsoft.com/office/drawing/2014/main" id="{476BBA16-05B1-DF45-8646-D633ADB68B67}"/>
              </a:ext>
            </a:extLst>
          </p:cNvPr>
          <p:cNvSpPr>
            <a:spLocks noGrp="1"/>
          </p:cNvSpPr>
          <p:nvPr>
            <p:ph type="body" sz="quarter" idx="14"/>
          </p:nvPr>
        </p:nvSpPr>
        <p:spPr>
          <a:xfrm>
            <a:off x="409576" y="1692342"/>
            <a:ext cx="10096498" cy="2346257"/>
          </a:xfrm>
        </p:spPr>
        <p:txBody>
          <a:bodyPr>
            <a:normAutofit/>
          </a:bodyPr>
          <a:lstStyle>
            <a:lvl1pPr marL="288925" indent="-171450">
              <a:tabLst/>
              <a:defRPr sz="1600">
                <a:solidFill>
                  <a:srgbClr val="4C4C4E"/>
                </a:solidFill>
                <a:latin typeface="Futura Std Medium" panose="020B0502020204020303" pitchFamily="34" charset="0"/>
              </a:defRPr>
            </a:lvl1pPr>
            <a:lvl2pPr marL="822325" indent="-192088">
              <a:defRPr sz="1600">
                <a:solidFill>
                  <a:srgbClr val="4C4C4E"/>
                </a:solidFill>
                <a:latin typeface="Futura Std Medium" panose="020B0502020204020303" pitchFamily="34" charset="0"/>
              </a:defRPr>
            </a:lvl2pPr>
            <a:lvl3pPr marL="1371600" indent="-173038">
              <a:defRPr sz="1600">
                <a:solidFill>
                  <a:srgbClr val="4C4C4E"/>
                </a:solidFill>
                <a:latin typeface="Futura Std Medium" panose="020B0502020204020303" pitchFamily="34" charset="0"/>
              </a:defRPr>
            </a:lvl3pPr>
            <a:lvl4pPr marL="1919288" indent="-206375">
              <a:defRPr sz="1600">
                <a:solidFill>
                  <a:srgbClr val="4C4C4E"/>
                </a:solidFill>
                <a:latin typeface="Futura Std Medium" panose="020B0502020204020303" pitchFamily="34" charset="0"/>
              </a:defRPr>
            </a:lvl4pPr>
            <a:lvl5pPr marL="2468563" indent="-177800">
              <a:defRPr sz="1600">
                <a:solidFill>
                  <a:srgbClr val="4C4C4E"/>
                </a:solidFill>
                <a:latin typeface="Futura Std Medium" panose="020B05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BC63C238-8FC8-8E48-9CC3-17F9EF267918}"/>
              </a:ext>
            </a:extLst>
          </p:cNvPr>
          <p:cNvSpPr>
            <a:spLocks noGrp="1"/>
          </p:cNvSpPr>
          <p:nvPr>
            <p:ph type="pic" sz="quarter" idx="15"/>
          </p:nvPr>
        </p:nvSpPr>
        <p:spPr>
          <a:xfrm>
            <a:off x="409575" y="4229100"/>
            <a:ext cx="10096500" cy="3417888"/>
          </a:xfrm>
        </p:spPr>
        <p:txBody>
          <a:bodyPr/>
          <a:lstStyle/>
          <a:p>
            <a:endParaRPr lang="en-US" dirty="0"/>
          </a:p>
        </p:txBody>
      </p:sp>
      <p:sp>
        <p:nvSpPr>
          <p:cNvPr id="10" name="Date Placeholder 3">
            <a:hlinkClick r:id="rId3"/>
            <a:extLst>
              <a:ext uri="{FF2B5EF4-FFF2-40B4-BE49-F238E27FC236}">
                <a16:creationId xmlns:a16="http://schemas.microsoft.com/office/drawing/2014/main" id="{33FFE640-E164-5340-BCDD-35BBC7FDDE0A}"/>
              </a:ext>
            </a:extLst>
          </p:cNvPr>
          <p:cNvSpPr txBox="1">
            <a:spLocks/>
          </p:cNvSpPr>
          <p:nvPr userDrawn="1"/>
        </p:nvSpPr>
        <p:spPr>
          <a:xfrm>
            <a:off x="386086" y="7727496"/>
            <a:ext cx="2468562" cy="43815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 sz="700" b="0" i="0" u="none" strike="noStrike" kern="1200" cap="none" spc="0" normalizeH="0" baseline="0" noProof="0" err="1">
                <a:ln>
                  <a:noFill/>
                </a:ln>
                <a:solidFill>
                  <a:srgbClr val="000000">
                    <a:lumMod val="75000"/>
                    <a:lumOff val="25000"/>
                  </a:srgbClr>
                </a:solidFill>
                <a:effectLst/>
                <a:uLnTx/>
                <a:uFillTx/>
                <a:latin typeface="Futura Std Book" panose="020B0502020204020303" pitchFamily="34" charset="0"/>
                <a:ea typeface="+mn-ea"/>
                <a:cs typeface="+mn-cs"/>
              </a:rPr>
              <a:t>BlinkCharging.com</a:t>
            </a:r>
            <a:r>
              <a:rPr kumimoji="0" lang="en" sz="700" b="0" i="0" u="none" strike="noStrike" kern="1200" cap="none" spc="0" normalizeH="0" baseline="0" noProof="0">
                <a:ln>
                  <a:noFill/>
                </a:ln>
                <a:solidFill>
                  <a:srgbClr val="000000">
                    <a:lumMod val="75000"/>
                    <a:lumOff val="25000"/>
                  </a:srgbClr>
                </a:solidFill>
                <a:effectLst/>
                <a:uLnTx/>
                <a:uFillTx/>
                <a:latin typeface="Futura Std Book" panose="020B0502020204020303" pitchFamily="34" charset="0"/>
                <a:ea typeface="+mn-ea"/>
                <a:cs typeface="+mn-cs"/>
              </a:rPr>
              <a:t> • (888) 998.2546 </a:t>
            </a:r>
          </a:p>
        </p:txBody>
      </p:sp>
    </p:spTree>
    <p:extLst>
      <p:ext uri="{BB962C8B-B14F-4D97-AF65-F5344CB8AC3E}">
        <p14:creationId xmlns:p14="http://schemas.microsoft.com/office/powerpoint/2010/main" val="1326731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et's Get Started">
    <p:spTree>
      <p:nvGrpSpPr>
        <p:cNvPr id="1" name=""/>
        <p:cNvGrpSpPr/>
        <p:nvPr/>
      </p:nvGrpSpPr>
      <p:grpSpPr>
        <a:xfrm>
          <a:off x="0" y="0"/>
          <a:ext cx="0" cy="0"/>
          <a:chOff x="0" y="0"/>
          <a:chExt cx="0" cy="0"/>
        </a:xfrm>
      </p:grpSpPr>
      <p:pic>
        <p:nvPicPr>
          <p:cNvPr id="6" name="Рисунок 2">
            <a:extLst>
              <a:ext uri="{FF2B5EF4-FFF2-40B4-BE49-F238E27FC236}">
                <a16:creationId xmlns:a16="http://schemas.microsoft.com/office/drawing/2014/main" id="{8A047710-E116-8B4D-B84E-81040DDA35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38588" y="1"/>
            <a:ext cx="7034211" cy="8229600"/>
          </a:xfrm>
          <a:prstGeom prst="rect">
            <a:avLst/>
          </a:prstGeom>
        </p:spPr>
      </p:pic>
      <p:pic>
        <p:nvPicPr>
          <p:cNvPr id="5" name="Рисунок 13">
            <a:extLst>
              <a:ext uri="{FF2B5EF4-FFF2-40B4-BE49-F238E27FC236}">
                <a16:creationId xmlns:a16="http://schemas.microsoft.com/office/drawing/2014/main" id="{A0318511-E287-7148-A764-3A6074F4A7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600" y="1819887"/>
            <a:ext cx="1263978" cy="513491"/>
          </a:xfrm>
          <a:prstGeom prst="rect">
            <a:avLst/>
          </a:prstGeom>
        </p:spPr>
      </p:pic>
      <p:sp>
        <p:nvSpPr>
          <p:cNvPr id="7" name="TextBox 6">
            <a:extLst>
              <a:ext uri="{FF2B5EF4-FFF2-40B4-BE49-F238E27FC236}">
                <a16:creationId xmlns:a16="http://schemas.microsoft.com/office/drawing/2014/main" id="{FDA60B2C-D202-C44A-86D5-2A54C2CEF5FA}"/>
              </a:ext>
            </a:extLst>
          </p:cNvPr>
          <p:cNvSpPr txBox="1"/>
          <p:nvPr userDrawn="1"/>
        </p:nvSpPr>
        <p:spPr>
          <a:xfrm rot="16200000">
            <a:off x="9516186" y="8100302"/>
            <a:ext cx="2198248" cy="258597"/>
          </a:xfrm>
          <a:prstGeom prst="rect">
            <a:avLst/>
          </a:prstGeom>
          <a:noFill/>
        </p:spPr>
        <p:txBody>
          <a:bodyPr wrap="square" rtlCol="0">
            <a:spAutoFit/>
          </a:bodyPr>
          <a:lstStyle/>
          <a:p>
            <a:pPr algn="r">
              <a:lnSpc>
                <a:spcPct val="150000"/>
              </a:lnSpc>
              <a:spcBef>
                <a:spcPts val="100"/>
              </a:spcBef>
            </a:pPr>
            <a:r>
              <a:rPr lang="en" sz="800">
                <a:solidFill>
                  <a:schemeClr val="bg1"/>
                </a:solidFill>
                <a:latin typeface="Futura Std Book" panose="020B0502020204020303" pitchFamily="34" charset="0"/>
              </a:rPr>
              <a:t>SS01-19VII-03</a:t>
            </a:r>
          </a:p>
        </p:txBody>
      </p:sp>
    </p:spTree>
    <p:extLst>
      <p:ext uri="{BB962C8B-B14F-4D97-AF65-F5344CB8AC3E}">
        <p14:creationId xmlns:p14="http://schemas.microsoft.com/office/powerpoint/2010/main" val="704543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t's Get Started + Client Logo">
    <p:spTree>
      <p:nvGrpSpPr>
        <p:cNvPr id="1" name=""/>
        <p:cNvGrpSpPr/>
        <p:nvPr/>
      </p:nvGrpSpPr>
      <p:grpSpPr>
        <a:xfrm>
          <a:off x="0" y="0"/>
          <a:ext cx="0" cy="0"/>
          <a:chOff x="0" y="0"/>
          <a:chExt cx="0" cy="0"/>
        </a:xfrm>
      </p:grpSpPr>
      <p:pic>
        <p:nvPicPr>
          <p:cNvPr id="6" name="Рисунок 2">
            <a:extLst>
              <a:ext uri="{FF2B5EF4-FFF2-40B4-BE49-F238E27FC236}">
                <a16:creationId xmlns:a16="http://schemas.microsoft.com/office/drawing/2014/main" id="{8A047710-E116-8B4D-B84E-81040DDA35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38588" y="1"/>
            <a:ext cx="7034211" cy="8229600"/>
          </a:xfrm>
          <a:prstGeom prst="rect">
            <a:avLst/>
          </a:prstGeom>
        </p:spPr>
      </p:pic>
      <p:sp>
        <p:nvSpPr>
          <p:cNvPr id="4" name="TextBox 3">
            <a:extLst>
              <a:ext uri="{FF2B5EF4-FFF2-40B4-BE49-F238E27FC236}">
                <a16:creationId xmlns:a16="http://schemas.microsoft.com/office/drawing/2014/main" id="{EE24A274-E9E3-FF49-91EA-6BAE0A083533}"/>
              </a:ext>
            </a:extLst>
          </p:cNvPr>
          <p:cNvSpPr txBox="1"/>
          <p:nvPr userDrawn="1"/>
        </p:nvSpPr>
        <p:spPr>
          <a:xfrm>
            <a:off x="386086" y="2759891"/>
            <a:ext cx="2181689" cy="1661993"/>
          </a:xfrm>
          <a:prstGeom prst="rect">
            <a:avLst/>
          </a:prstGeom>
          <a:noFill/>
        </p:spPr>
        <p:txBody>
          <a:bodyPr wrap="square" rtlCol="0">
            <a:spAutoFit/>
          </a:bodyPr>
          <a:lstStyle/>
          <a:p>
            <a:r>
              <a:rPr lang="en" sz="5100">
                <a:solidFill>
                  <a:srgbClr val="64A743"/>
                </a:solidFill>
                <a:latin typeface="Futura Std Condensed" panose="020B0502020204020303" pitchFamily="34" charset="0"/>
              </a:rPr>
              <a:t>Let’s Get </a:t>
            </a:r>
            <a:br>
              <a:rPr lang="en" sz="5100">
                <a:solidFill>
                  <a:srgbClr val="64A743"/>
                </a:solidFill>
                <a:latin typeface="Futura Std Condensed" panose="020B0502020204020303" pitchFamily="34" charset="0"/>
              </a:rPr>
            </a:br>
            <a:r>
              <a:rPr lang="en" sz="5100">
                <a:solidFill>
                  <a:srgbClr val="64A743"/>
                </a:solidFill>
                <a:latin typeface="Futura Std Condensed" panose="020B0502020204020303" pitchFamily="34" charset="0"/>
              </a:rPr>
              <a:t>Started!</a:t>
            </a:r>
          </a:p>
        </p:txBody>
      </p:sp>
      <p:pic>
        <p:nvPicPr>
          <p:cNvPr id="5" name="Рисунок 13">
            <a:extLst>
              <a:ext uri="{FF2B5EF4-FFF2-40B4-BE49-F238E27FC236}">
                <a16:creationId xmlns:a16="http://schemas.microsoft.com/office/drawing/2014/main" id="{A0318511-E287-7148-A764-3A6074F4A7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600" y="1819887"/>
            <a:ext cx="1263978" cy="513491"/>
          </a:xfrm>
          <a:prstGeom prst="rect">
            <a:avLst/>
          </a:prstGeom>
        </p:spPr>
      </p:pic>
      <p:sp>
        <p:nvSpPr>
          <p:cNvPr id="7" name="TextBox 6">
            <a:extLst>
              <a:ext uri="{FF2B5EF4-FFF2-40B4-BE49-F238E27FC236}">
                <a16:creationId xmlns:a16="http://schemas.microsoft.com/office/drawing/2014/main" id="{FDA60B2C-D202-C44A-86D5-2A54C2CEF5FA}"/>
              </a:ext>
            </a:extLst>
          </p:cNvPr>
          <p:cNvSpPr txBox="1"/>
          <p:nvPr userDrawn="1"/>
        </p:nvSpPr>
        <p:spPr>
          <a:xfrm rot="16200000">
            <a:off x="9516186" y="8100302"/>
            <a:ext cx="2198248" cy="258597"/>
          </a:xfrm>
          <a:prstGeom prst="rect">
            <a:avLst/>
          </a:prstGeom>
          <a:noFill/>
        </p:spPr>
        <p:txBody>
          <a:bodyPr wrap="square" rtlCol="0">
            <a:spAutoFit/>
          </a:bodyPr>
          <a:lstStyle/>
          <a:p>
            <a:pPr algn="r">
              <a:lnSpc>
                <a:spcPct val="150000"/>
              </a:lnSpc>
              <a:spcBef>
                <a:spcPts val="100"/>
              </a:spcBef>
            </a:pPr>
            <a:r>
              <a:rPr lang="en" sz="800">
                <a:solidFill>
                  <a:schemeClr val="bg1"/>
                </a:solidFill>
                <a:latin typeface="Futura Std Book" panose="020B0502020204020303" pitchFamily="34" charset="0"/>
              </a:rPr>
              <a:t>SS01-19VII-03</a:t>
            </a:r>
          </a:p>
        </p:txBody>
      </p:sp>
      <p:sp>
        <p:nvSpPr>
          <p:cNvPr id="8" name="Picture Placeholder 2">
            <a:extLst>
              <a:ext uri="{FF2B5EF4-FFF2-40B4-BE49-F238E27FC236}">
                <a16:creationId xmlns:a16="http://schemas.microsoft.com/office/drawing/2014/main" id="{94ACA173-51DF-1843-80CF-97180433CAEE}"/>
              </a:ext>
            </a:extLst>
          </p:cNvPr>
          <p:cNvSpPr>
            <a:spLocks noGrp="1"/>
          </p:cNvSpPr>
          <p:nvPr>
            <p:ph type="pic" sz="quarter" idx="12"/>
          </p:nvPr>
        </p:nvSpPr>
        <p:spPr>
          <a:xfrm>
            <a:off x="482600" y="633183"/>
            <a:ext cx="1942602" cy="908516"/>
          </a:xfrm>
        </p:spPr>
        <p:txBody>
          <a:bodyPr/>
          <a:lstStyle/>
          <a:p>
            <a:endParaRPr lang="en-US" dirty="0"/>
          </a:p>
        </p:txBody>
      </p:sp>
    </p:spTree>
    <p:extLst>
      <p:ext uri="{BB962C8B-B14F-4D97-AF65-F5344CB8AC3E}">
        <p14:creationId xmlns:p14="http://schemas.microsoft.com/office/powerpoint/2010/main" val="1623160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754380" y="2190750"/>
            <a:ext cx="4663440" cy="522160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5554980" y="2190750"/>
            <a:ext cx="4663440" cy="522160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9D5EFAE4-CC74-9E40-B7D8-1863376D609B}" type="datetimeFigureOut">
              <a:rPr lang="ru-UA" smtClean="0"/>
              <a:t>04/12/2023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97CD28BD-22DE-534E-B854-C761668074FA}" type="slidenum">
              <a:rPr lang="ru-UA" smtClean="0"/>
              <a:t>‹#›</a:t>
            </a:fld>
            <a:endParaRPr lang="ru-UA"/>
          </a:p>
        </p:txBody>
      </p:sp>
    </p:spTree>
    <p:extLst>
      <p:ext uri="{BB962C8B-B14F-4D97-AF65-F5344CB8AC3E}">
        <p14:creationId xmlns:p14="http://schemas.microsoft.com/office/powerpoint/2010/main" val="195671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755809" y="438152"/>
            <a:ext cx="9464040" cy="1590676"/>
          </a:xfrm>
        </p:spPr>
        <p:txBody>
          <a:bodyPr/>
          <a:lstStyle/>
          <a:p>
            <a:r>
              <a:rPr lang="ru-RU"/>
              <a:t>Образец заголовка</a:t>
            </a:r>
            <a:endParaRPr lang="en-US"/>
          </a:p>
        </p:txBody>
      </p:sp>
      <p:sp>
        <p:nvSpPr>
          <p:cNvPr id="3" name="Text Placeholder 2"/>
          <p:cNvSpPr>
            <a:spLocks noGrp="1"/>
          </p:cNvSpPr>
          <p:nvPr>
            <p:ph type="body" idx="1"/>
          </p:nvPr>
        </p:nvSpPr>
        <p:spPr>
          <a:xfrm>
            <a:off x="755810" y="2017396"/>
            <a:ext cx="4642008"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4" name="Content Placeholder 3"/>
          <p:cNvSpPr>
            <a:spLocks noGrp="1"/>
          </p:cNvSpPr>
          <p:nvPr>
            <p:ph sz="half" idx="2"/>
          </p:nvPr>
        </p:nvSpPr>
        <p:spPr>
          <a:xfrm>
            <a:off x="755810" y="3006090"/>
            <a:ext cx="4642008" cy="442150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5554981" y="2017396"/>
            <a:ext cx="4664869"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6" name="Content Placeholder 5"/>
          <p:cNvSpPr>
            <a:spLocks noGrp="1"/>
          </p:cNvSpPr>
          <p:nvPr>
            <p:ph sz="quarter" idx="4"/>
          </p:nvPr>
        </p:nvSpPr>
        <p:spPr>
          <a:xfrm>
            <a:off x="5554981" y="3006090"/>
            <a:ext cx="4664869" cy="442150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9D5EFAE4-CC74-9E40-B7D8-1863376D609B}" type="datetimeFigureOut">
              <a:rPr lang="ru-UA" smtClean="0"/>
              <a:t>04/12/2023</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97CD28BD-22DE-534E-B854-C761668074FA}" type="slidenum">
              <a:rPr lang="ru-UA" smtClean="0"/>
              <a:t>‹#›</a:t>
            </a:fld>
            <a:endParaRPr lang="ru-UA"/>
          </a:p>
        </p:txBody>
      </p:sp>
    </p:spTree>
    <p:extLst>
      <p:ext uri="{BB962C8B-B14F-4D97-AF65-F5344CB8AC3E}">
        <p14:creationId xmlns:p14="http://schemas.microsoft.com/office/powerpoint/2010/main" val="327996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9D5EFAE4-CC74-9E40-B7D8-1863376D609B}" type="datetimeFigureOut">
              <a:rPr lang="ru-UA" smtClean="0"/>
              <a:t>04/12/2023</a:t>
            </a:fld>
            <a:endParaRPr lang="ru-UA"/>
          </a:p>
        </p:txBody>
      </p:sp>
      <p:sp>
        <p:nvSpPr>
          <p:cNvPr id="4" name="Footer Placeholder 3"/>
          <p:cNvSpPr>
            <a:spLocks noGrp="1"/>
          </p:cNvSpPr>
          <p:nvPr>
            <p:ph type="ftr" sz="quarter" idx="11"/>
          </p:nvPr>
        </p:nvSpPr>
        <p:spPr/>
        <p:txBody>
          <a:bodyPr/>
          <a:lstStyle/>
          <a:p>
            <a:endParaRPr lang="ru-UA"/>
          </a:p>
        </p:txBody>
      </p:sp>
      <p:sp>
        <p:nvSpPr>
          <p:cNvPr id="5" name="Slide Number Placeholder 4"/>
          <p:cNvSpPr>
            <a:spLocks noGrp="1"/>
          </p:cNvSpPr>
          <p:nvPr>
            <p:ph type="sldNum" sz="quarter" idx="12"/>
          </p:nvPr>
        </p:nvSpPr>
        <p:spPr/>
        <p:txBody>
          <a:bodyPr/>
          <a:lstStyle/>
          <a:p>
            <a:fld id="{97CD28BD-22DE-534E-B854-C761668074FA}" type="slidenum">
              <a:rPr lang="ru-UA" smtClean="0"/>
              <a:t>‹#›</a:t>
            </a:fld>
            <a:endParaRPr lang="ru-UA"/>
          </a:p>
        </p:txBody>
      </p:sp>
    </p:spTree>
    <p:extLst>
      <p:ext uri="{BB962C8B-B14F-4D97-AF65-F5344CB8AC3E}">
        <p14:creationId xmlns:p14="http://schemas.microsoft.com/office/powerpoint/2010/main" val="1987637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EFAE4-CC74-9E40-B7D8-1863376D609B}" type="datetimeFigureOut">
              <a:rPr lang="ru-UA" smtClean="0"/>
              <a:t>04/12/2023</a:t>
            </a:fld>
            <a:endParaRPr lang="ru-UA"/>
          </a:p>
        </p:txBody>
      </p:sp>
      <p:sp>
        <p:nvSpPr>
          <p:cNvPr id="3" name="Footer Placeholder 2"/>
          <p:cNvSpPr>
            <a:spLocks noGrp="1"/>
          </p:cNvSpPr>
          <p:nvPr>
            <p:ph type="ftr" sz="quarter" idx="11"/>
          </p:nvPr>
        </p:nvSpPr>
        <p:spPr/>
        <p:txBody>
          <a:bodyPr/>
          <a:lstStyle/>
          <a:p>
            <a:endParaRPr lang="ru-UA"/>
          </a:p>
        </p:txBody>
      </p:sp>
      <p:sp>
        <p:nvSpPr>
          <p:cNvPr id="4" name="Slide Number Placeholder 3"/>
          <p:cNvSpPr>
            <a:spLocks noGrp="1"/>
          </p:cNvSpPr>
          <p:nvPr>
            <p:ph type="sldNum" sz="quarter" idx="12"/>
          </p:nvPr>
        </p:nvSpPr>
        <p:spPr/>
        <p:txBody>
          <a:bodyPr/>
          <a:lstStyle/>
          <a:p>
            <a:fld id="{97CD28BD-22DE-534E-B854-C761668074FA}" type="slidenum">
              <a:rPr lang="ru-UA" smtClean="0"/>
              <a:t>‹#›</a:t>
            </a:fld>
            <a:endParaRPr lang="ru-UA"/>
          </a:p>
        </p:txBody>
      </p:sp>
    </p:spTree>
    <p:extLst>
      <p:ext uri="{BB962C8B-B14F-4D97-AF65-F5344CB8AC3E}">
        <p14:creationId xmlns:p14="http://schemas.microsoft.com/office/powerpoint/2010/main" val="88911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5809" y="548640"/>
            <a:ext cx="3539014" cy="1920240"/>
          </a:xfrm>
        </p:spPr>
        <p:txBody>
          <a:bodyPr anchor="b"/>
          <a:lstStyle>
            <a:lvl1pPr>
              <a:defRPr sz="3840"/>
            </a:lvl1pPr>
          </a:lstStyle>
          <a:p>
            <a:r>
              <a:rPr lang="ru-RU"/>
              <a:t>Образец заголовка</a:t>
            </a:r>
            <a:endParaRPr lang="en-US"/>
          </a:p>
        </p:txBody>
      </p:sp>
      <p:sp>
        <p:nvSpPr>
          <p:cNvPr id="3" name="Content Placeholder 2"/>
          <p:cNvSpPr>
            <a:spLocks noGrp="1"/>
          </p:cNvSpPr>
          <p:nvPr>
            <p:ph idx="1"/>
          </p:nvPr>
        </p:nvSpPr>
        <p:spPr>
          <a:xfrm>
            <a:off x="4664869" y="1184912"/>
            <a:ext cx="555498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755809" y="2468880"/>
            <a:ext cx="353901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ru-RU"/>
              <a:t>Образец текста</a:t>
            </a:r>
          </a:p>
        </p:txBody>
      </p:sp>
      <p:sp>
        <p:nvSpPr>
          <p:cNvPr id="5" name="Date Placeholder 4"/>
          <p:cNvSpPr>
            <a:spLocks noGrp="1"/>
          </p:cNvSpPr>
          <p:nvPr>
            <p:ph type="dt" sz="half" idx="10"/>
          </p:nvPr>
        </p:nvSpPr>
        <p:spPr/>
        <p:txBody>
          <a:bodyPr/>
          <a:lstStyle/>
          <a:p>
            <a:fld id="{9D5EFAE4-CC74-9E40-B7D8-1863376D609B}" type="datetimeFigureOut">
              <a:rPr lang="ru-UA" smtClean="0"/>
              <a:t>04/12/2023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97CD28BD-22DE-534E-B854-C761668074FA}" type="slidenum">
              <a:rPr lang="ru-UA" smtClean="0"/>
              <a:t>‹#›</a:t>
            </a:fld>
            <a:endParaRPr lang="ru-UA"/>
          </a:p>
        </p:txBody>
      </p:sp>
    </p:spTree>
    <p:extLst>
      <p:ext uri="{BB962C8B-B14F-4D97-AF65-F5344CB8AC3E}">
        <p14:creationId xmlns:p14="http://schemas.microsoft.com/office/powerpoint/2010/main" val="1569013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5809" y="548640"/>
            <a:ext cx="3539014" cy="1920240"/>
          </a:xfrm>
        </p:spPr>
        <p:txBody>
          <a:bodyPr anchor="b"/>
          <a:lstStyle>
            <a:lvl1pPr>
              <a:defRPr sz="3840"/>
            </a:lvl1pPr>
          </a:lstStyle>
          <a:p>
            <a:r>
              <a:rPr lang="ru-RU"/>
              <a:t>Образец заголовка</a:t>
            </a:r>
            <a:endParaRPr lang="en-US"/>
          </a:p>
        </p:txBody>
      </p:sp>
      <p:sp>
        <p:nvSpPr>
          <p:cNvPr id="3" name="Picture Placeholder 2"/>
          <p:cNvSpPr>
            <a:spLocks noGrp="1" noChangeAspect="1"/>
          </p:cNvSpPr>
          <p:nvPr>
            <p:ph type="pic" idx="1"/>
          </p:nvPr>
        </p:nvSpPr>
        <p:spPr>
          <a:xfrm>
            <a:off x="4664869" y="1184912"/>
            <a:ext cx="555498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ru-RU"/>
              <a:t>Вставка рисунка</a:t>
            </a:r>
            <a:endParaRPr lang="en-US" dirty="0"/>
          </a:p>
        </p:txBody>
      </p:sp>
      <p:sp>
        <p:nvSpPr>
          <p:cNvPr id="4" name="Text Placeholder 3"/>
          <p:cNvSpPr>
            <a:spLocks noGrp="1"/>
          </p:cNvSpPr>
          <p:nvPr>
            <p:ph type="body" sz="half" idx="2"/>
          </p:nvPr>
        </p:nvSpPr>
        <p:spPr>
          <a:xfrm>
            <a:off x="755809" y="2468880"/>
            <a:ext cx="353901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ru-RU"/>
              <a:t>Образец текста</a:t>
            </a:r>
          </a:p>
        </p:txBody>
      </p:sp>
      <p:sp>
        <p:nvSpPr>
          <p:cNvPr id="5" name="Date Placeholder 4"/>
          <p:cNvSpPr>
            <a:spLocks noGrp="1"/>
          </p:cNvSpPr>
          <p:nvPr>
            <p:ph type="dt" sz="half" idx="10"/>
          </p:nvPr>
        </p:nvSpPr>
        <p:spPr/>
        <p:txBody>
          <a:bodyPr/>
          <a:lstStyle/>
          <a:p>
            <a:fld id="{9D5EFAE4-CC74-9E40-B7D8-1863376D609B}" type="datetimeFigureOut">
              <a:rPr lang="ru-UA" smtClean="0"/>
              <a:t>04/12/2023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97CD28BD-22DE-534E-B854-C761668074FA}" type="slidenum">
              <a:rPr lang="ru-UA" smtClean="0"/>
              <a:t>‹#›</a:t>
            </a:fld>
            <a:endParaRPr lang="ru-UA"/>
          </a:p>
        </p:txBody>
      </p:sp>
    </p:spTree>
    <p:extLst>
      <p:ext uri="{BB962C8B-B14F-4D97-AF65-F5344CB8AC3E}">
        <p14:creationId xmlns:p14="http://schemas.microsoft.com/office/powerpoint/2010/main" val="558079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438152"/>
            <a:ext cx="9464040" cy="1590676"/>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754380" y="2190750"/>
            <a:ext cx="9464040" cy="522160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754380" y="7627622"/>
            <a:ext cx="246888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9D5EFAE4-CC74-9E40-B7D8-1863376D609B}" type="datetimeFigureOut">
              <a:rPr lang="ru-UA" smtClean="0"/>
              <a:t>04/12/2023</a:t>
            </a:fld>
            <a:endParaRPr lang="ru-UA"/>
          </a:p>
        </p:txBody>
      </p:sp>
      <p:sp>
        <p:nvSpPr>
          <p:cNvPr id="5" name="Footer Placeholder 4"/>
          <p:cNvSpPr>
            <a:spLocks noGrp="1"/>
          </p:cNvSpPr>
          <p:nvPr>
            <p:ph type="ftr" sz="quarter" idx="3"/>
          </p:nvPr>
        </p:nvSpPr>
        <p:spPr>
          <a:xfrm>
            <a:off x="3634740" y="7627622"/>
            <a:ext cx="370332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ru-UA"/>
          </a:p>
        </p:txBody>
      </p:sp>
      <p:sp>
        <p:nvSpPr>
          <p:cNvPr id="6" name="Slide Number Placeholder 5"/>
          <p:cNvSpPr>
            <a:spLocks noGrp="1"/>
          </p:cNvSpPr>
          <p:nvPr>
            <p:ph type="sldNum" sz="quarter" idx="4"/>
          </p:nvPr>
        </p:nvSpPr>
        <p:spPr>
          <a:xfrm>
            <a:off x="7749540" y="7627622"/>
            <a:ext cx="246888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97CD28BD-22DE-534E-B854-C761668074FA}" type="slidenum">
              <a:rPr lang="ru-UA" smtClean="0"/>
              <a:t>‹#›</a:t>
            </a:fld>
            <a:endParaRPr lang="ru-UA"/>
          </a:p>
        </p:txBody>
      </p:sp>
    </p:spTree>
    <p:extLst>
      <p:ext uri="{BB962C8B-B14F-4D97-AF65-F5344CB8AC3E}">
        <p14:creationId xmlns:p14="http://schemas.microsoft.com/office/powerpoint/2010/main" val="3799056252"/>
      </p:ext>
    </p:extLst>
  </p:cSld>
  <p:clrMap bg1="lt1" tx1="dk1" bg2="lt2" tx2="dk2" accent1="accent1" accent2="accent2" accent3="accent3" accent4="accent4" accent5="accent5" accent6="accent6" hlink="hlink" folHlink="folHlink"/>
  <p:sldLayoutIdLst>
    <p:sldLayoutId id="2147483707" r:id="rId1"/>
    <p:sldLayoutId id="2147483677" r:id="rId2"/>
    <p:sldLayoutId id="2147483708" r:id="rId3"/>
    <p:sldLayoutId id="2147483679" r:id="rId4"/>
    <p:sldLayoutId id="2147483709" r:id="rId5"/>
    <p:sldLayoutId id="2147483710" r:id="rId6"/>
    <p:sldLayoutId id="2147483711" r:id="rId7"/>
    <p:sldLayoutId id="2147483668" r:id="rId8"/>
    <p:sldLayoutId id="2147483669" r:id="rId9"/>
    <p:sldLayoutId id="2147483670" r:id="rId10"/>
    <p:sldLayoutId id="2147483671" r:id="rId11"/>
    <p:sldLayoutId id="2147483703" r:id="rId12"/>
    <p:sldLayoutId id="2147483704" r:id="rId13"/>
    <p:sldLayoutId id="2147483705" r:id="rId14"/>
    <p:sldLayoutId id="2147483706" r:id="rId15"/>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12C0BF8D-FC6A-411A-813B-76C3DF976075}"/>
              </a:ext>
            </a:extLst>
          </p:cNvPr>
          <p:cNvSpPr>
            <a:spLocks noGrp="1"/>
          </p:cNvSpPr>
          <p:nvPr>
            <p:ph type="body" idx="1"/>
          </p:nvPr>
        </p:nvSpPr>
        <p:spPr>
          <a:xfrm>
            <a:off x="754063" y="2190750"/>
            <a:ext cx="9464675"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1926272"/>
      </p:ext>
    </p:extLst>
  </p:cSld>
  <p:clrMap bg1="lt1" tx1="dk1" bg2="lt2" tx2="dk2" accent1="accent1" accent2="accent2" accent3="accent3" accent4="accent4" accent5="accent5" accent6="accent6" hlink="hlink" folHlink="folHlink"/>
  <p:sldLayoutIdLst>
    <p:sldLayoutId id="2147483673" r:id="rId1"/>
    <p:sldLayoutId id="2147483698" r:id="rId2"/>
    <p:sldLayoutId id="2147483674" r:id="rId3"/>
    <p:sldLayoutId id="2147483702" r:id="rId4"/>
    <p:sldLayoutId id="2147483700" r:id="rId5"/>
    <p:sldLayoutId id="2147483675" r:id="rId6"/>
    <p:sldLayoutId id="2147483701" r:id="rId7"/>
    <p:sldLayoutId id="2147483676" r:id="rId8"/>
    <p:sldLayoutId id="2147483678" r:id="rId9"/>
    <p:sldLayoutId id="2147483696" r:id="rId10"/>
    <p:sldLayoutId id="2147483697" r:id="rId11"/>
    <p:sldLayoutId id="2147483693" r:id="rId12"/>
    <p:sldLayoutId id="2147483680" r:id="rId13"/>
    <p:sldLayoutId id="2147483681" r:id="rId14"/>
    <p:sldLayoutId id="2147483682" r:id="rId15"/>
    <p:sldLayoutId id="2147483684" r:id="rId16"/>
    <p:sldLayoutId id="2147483686" r:id="rId17"/>
    <p:sldLayoutId id="2147483690" r:id="rId18"/>
    <p:sldLayoutId id="2147483694" r:id="rId19"/>
    <p:sldLayoutId id="2147483699" r:id="rId20"/>
  </p:sldLayoutIdLst>
  <p:txStyles>
    <p:titleStyle>
      <a:lvl1pPr algn="l" defTabSz="1097280" rtl="0" eaLnBrk="1" latinLnBrk="0" hangingPunct="1">
        <a:lnSpc>
          <a:spcPct val="90000"/>
        </a:lnSpc>
        <a:spcBef>
          <a:spcPct val="0"/>
        </a:spcBef>
        <a:buNone/>
        <a:defRPr sz="5280" kern="1200">
          <a:solidFill>
            <a:srgbClr val="4C4C4E"/>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4C4C4E"/>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4C4C4E"/>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4C4C4E"/>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next to a car&#10;&#10;Description automatically generated with medium confidence">
            <a:extLst>
              <a:ext uri="{FF2B5EF4-FFF2-40B4-BE49-F238E27FC236}">
                <a16:creationId xmlns:a16="http://schemas.microsoft.com/office/drawing/2014/main" id="{ACE84A29-CEC6-314C-87D7-BBA7D7E517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64" b="-771"/>
          <a:stretch/>
        </p:blipFill>
        <p:spPr>
          <a:xfrm>
            <a:off x="3581400" y="-30480"/>
            <a:ext cx="7391400" cy="8331200"/>
          </a:xfrm>
          <a:prstGeom prst="rect">
            <a:avLst/>
          </a:prstGeom>
        </p:spPr>
      </p:pic>
      <p:sp>
        <p:nvSpPr>
          <p:cNvPr id="10" name="TextBox 9">
            <a:extLst>
              <a:ext uri="{FF2B5EF4-FFF2-40B4-BE49-F238E27FC236}">
                <a16:creationId xmlns:a16="http://schemas.microsoft.com/office/drawing/2014/main" id="{7E821E69-7782-4F46-A3D7-DB52ACF1EA54}"/>
              </a:ext>
            </a:extLst>
          </p:cNvPr>
          <p:cNvSpPr txBox="1"/>
          <p:nvPr/>
        </p:nvSpPr>
        <p:spPr>
          <a:xfrm>
            <a:off x="404310" y="7556413"/>
            <a:ext cx="2198248" cy="461665"/>
          </a:xfrm>
          <a:prstGeom prst="rect">
            <a:avLst/>
          </a:prstGeom>
          <a:noFill/>
        </p:spPr>
        <p:txBody>
          <a:bodyPr wrap="square" rtlCol="0">
            <a:spAutoFit/>
          </a:bodyPr>
          <a:lstStyle/>
          <a:p>
            <a:r>
              <a:rPr lang="en" sz="1200">
                <a:solidFill>
                  <a:srgbClr val="4C4C4E"/>
                </a:solidFill>
                <a:latin typeface="Futura Std Light" panose="020B0402020204020303" pitchFamily="34" charset="0"/>
                <a:cs typeface="Futura Medium" panose="020B0602020204020303" pitchFamily="34" charset="-79"/>
              </a:rPr>
              <a:t>www.BlinkCharging.com</a:t>
            </a:r>
          </a:p>
          <a:p>
            <a:endParaRPr lang="ru-UA" sz="1200">
              <a:solidFill>
                <a:schemeClr val="tx1">
                  <a:lumMod val="75000"/>
                  <a:lumOff val="25000"/>
                </a:schemeClr>
              </a:solidFill>
              <a:cs typeface="Futura Medium" panose="020B0602020204020303" pitchFamily="34" charset="-79"/>
            </a:endParaRPr>
          </a:p>
        </p:txBody>
      </p:sp>
      <p:sp>
        <p:nvSpPr>
          <p:cNvPr id="18" name="TextBox 17">
            <a:extLst>
              <a:ext uri="{FF2B5EF4-FFF2-40B4-BE49-F238E27FC236}">
                <a16:creationId xmlns:a16="http://schemas.microsoft.com/office/drawing/2014/main" id="{53D9DBCF-77C5-5D41-B987-6CDCCAF3D298}"/>
              </a:ext>
            </a:extLst>
          </p:cNvPr>
          <p:cNvSpPr txBox="1"/>
          <p:nvPr/>
        </p:nvSpPr>
        <p:spPr>
          <a:xfrm>
            <a:off x="304312" y="4788350"/>
            <a:ext cx="3627533" cy="1569660"/>
          </a:xfrm>
          <a:prstGeom prst="rect">
            <a:avLst/>
          </a:prstGeom>
          <a:noFill/>
        </p:spPr>
        <p:txBody>
          <a:bodyPr wrap="square" rtlCol="0">
            <a:spAutoFit/>
          </a:bodyPr>
          <a:lstStyle/>
          <a:p>
            <a:r>
              <a:rPr lang="en" sz="3200">
                <a:solidFill>
                  <a:srgbClr val="70AD47"/>
                </a:solidFill>
                <a:latin typeface="Futura Std Condensed" panose="020B0502020204020303" pitchFamily="34" charset="0"/>
              </a:rPr>
              <a:t>PREPARING FOR THE ELECTRIC FUTURE</a:t>
            </a:r>
          </a:p>
        </p:txBody>
      </p:sp>
      <p:pic>
        <p:nvPicPr>
          <p:cNvPr id="19" name="Рисунок 18">
            <a:extLst>
              <a:ext uri="{FF2B5EF4-FFF2-40B4-BE49-F238E27FC236}">
                <a16:creationId xmlns:a16="http://schemas.microsoft.com/office/drawing/2014/main" id="{CF3ADC69-1290-8540-826A-E552AB1C4C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632" y="1612894"/>
            <a:ext cx="1584325" cy="643632"/>
          </a:xfrm>
          <a:prstGeom prst="rect">
            <a:avLst/>
          </a:prstGeom>
        </p:spPr>
      </p:pic>
      <p:sp>
        <p:nvSpPr>
          <p:cNvPr id="4" name="Прямоугольник 3">
            <a:extLst>
              <a:ext uri="{FF2B5EF4-FFF2-40B4-BE49-F238E27FC236}">
                <a16:creationId xmlns:a16="http://schemas.microsoft.com/office/drawing/2014/main" id="{C2FDBBFB-0D75-6749-9217-DAA5B14C31D6}"/>
              </a:ext>
            </a:extLst>
          </p:cNvPr>
          <p:cNvSpPr/>
          <p:nvPr/>
        </p:nvSpPr>
        <p:spPr>
          <a:xfrm>
            <a:off x="-9335" y="3932431"/>
            <a:ext cx="4988559" cy="820858"/>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9" name="TextBox 8">
            <a:extLst>
              <a:ext uri="{FF2B5EF4-FFF2-40B4-BE49-F238E27FC236}">
                <a16:creationId xmlns:a16="http://schemas.microsoft.com/office/drawing/2014/main" id="{09B1438A-B457-614D-B6D3-3F1F58A2C5CD}"/>
              </a:ext>
            </a:extLst>
          </p:cNvPr>
          <p:cNvSpPr txBox="1"/>
          <p:nvPr/>
        </p:nvSpPr>
        <p:spPr>
          <a:xfrm>
            <a:off x="291700" y="4103191"/>
            <a:ext cx="4255380" cy="477054"/>
          </a:xfrm>
          <a:prstGeom prst="rect">
            <a:avLst/>
          </a:prstGeom>
          <a:noFill/>
        </p:spPr>
        <p:txBody>
          <a:bodyPr wrap="square" lIns="91440" tIns="45720" rIns="91440" bIns="45720" rtlCol="0" anchor="t">
            <a:spAutoFit/>
          </a:bodyPr>
          <a:lstStyle/>
          <a:p>
            <a:r>
              <a:rPr lang="en" sz="2500">
                <a:solidFill>
                  <a:schemeClr val="bg1"/>
                </a:solidFill>
                <a:latin typeface="Futura Std Condensed"/>
              </a:rPr>
              <a:t>EV CHARGING SOLUTIONS</a:t>
            </a:r>
          </a:p>
        </p:txBody>
      </p:sp>
      <p:pic>
        <p:nvPicPr>
          <p:cNvPr id="6" name="Picture 5">
            <a:extLst>
              <a:ext uri="{FF2B5EF4-FFF2-40B4-BE49-F238E27FC236}">
                <a16:creationId xmlns:a16="http://schemas.microsoft.com/office/drawing/2014/main" id="{325A1EE5-AE0A-B059-9978-F2843CE20F7E}"/>
              </a:ext>
            </a:extLst>
          </p:cNvPr>
          <p:cNvPicPr>
            <a:picLocks noChangeAspect="1"/>
          </p:cNvPicPr>
          <p:nvPr/>
        </p:nvPicPr>
        <p:blipFill>
          <a:blip r:embed="rId5"/>
          <a:stretch>
            <a:fillRect/>
          </a:stretch>
        </p:blipFill>
        <p:spPr>
          <a:xfrm>
            <a:off x="775265" y="2508654"/>
            <a:ext cx="1907057" cy="643632"/>
          </a:xfrm>
          <a:prstGeom prst="rect">
            <a:avLst/>
          </a:prstGeom>
        </p:spPr>
      </p:pic>
    </p:spTree>
    <p:extLst>
      <p:ext uri="{BB962C8B-B14F-4D97-AF65-F5344CB8AC3E}">
        <p14:creationId xmlns:p14="http://schemas.microsoft.com/office/powerpoint/2010/main" val="2174480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indoor&#10;&#10;Description automatically generated">
            <a:extLst>
              <a:ext uri="{FF2B5EF4-FFF2-40B4-BE49-F238E27FC236}">
                <a16:creationId xmlns:a16="http://schemas.microsoft.com/office/drawing/2014/main" id="{8A8284A1-376C-EB4C-946C-75408BC86B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38588" y="0"/>
            <a:ext cx="7034212" cy="8229600"/>
          </a:xfrm>
          <a:prstGeom prst="rect">
            <a:avLst/>
          </a:prstGeom>
        </p:spPr>
      </p:pic>
      <p:sp>
        <p:nvSpPr>
          <p:cNvPr id="10" name="TextBox 9">
            <a:extLst>
              <a:ext uri="{FF2B5EF4-FFF2-40B4-BE49-F238E27FC236}">
                <a16:creationId xmlns:a16="http://schemas.microsoft.com/office/drawing/2014/main" id="{7E821E69-7782-4F46-A3D7-DB52ACF1EA54}"/>
              </a:ext>
            </a:extLst>
          </p:cNvPr>
          <p:cNvSpPr txBox="1"/>
          <p:nvPr/>
        </p:nvSpPr>
        <p:spPr>
          <a:xfrm>
            <a:off x="386086" y="7663738"/>
            <a:ext cx="2198248" cy="215444"/>
          </a:xfrm>
          <a:prstGeom prst="rect">
            <a:avLst/>
          </a:prstGeom>
          <a:noFill/>
        </p:spPr>
        <p:txBody>
          <a:bodyPr wrap="square" rtlCol="0">
            <a:spAutoFit/>
          </a:bodyPr>
          <a:lstStyle/>
          <a:p>
            <a:pPr>
              <a:spcBef>
                <a:spcPts val="100"/>
              </a:spcBef>
            </a:pPr>
            <a:r>
              <a:rPr lang="en" sz="800">
                <a:solidFill>
                  <a:srgbClr val="4C4C4E"/>
                </a:solidFill>
                <a:latin typeface="Futura Std Book" panose="020B0502020204020303" pitchFamily="34" charset="0"/>
              </a:rPr>
              <a:t>BlinkCharging.com • (888) 998.2546 </a:t>
            </a:r>
          </a:p>
        </p:txBody>
      </p:sp>
      <p:sp>
        <p:nvSpPr>
          <p:cNvPr id="11" name="TextBox 10">
            <a:extLst>
              <a:ext uri="{FF2B5EF4-FFF2-40B4-BE49-F238E27FC236}">
                <a16:creationId xmlns:a16="http://schemas.microsoft.com/office/drawing/2014/main" id="{63A37BD1-A8E6-E040-B968-83AD0630E05A}"/>
              </a:ext>
            </a:extLst>
          </p:cNvPr>
          <p:cNvSpPr txBox="1"/>
          <p:nvPr/>
        </p:nvSpPr>
        <p:spPr>
          <a:xfrm>
            <a:off x="254671" y="893456"/>
            <a:ext cx="4270955" cy="769441"/>
          </a:xfrm>
          <a:prstGeom prst="rect">
            <a:avLst/>
          </a:prstGeom>
          <a:noFill/>
        </p:spPr>
        <p:txBody>
          <a:bodyPr wrap="square" rtlCol="0">
            <a:spAutoFit/>
          </a:bodyPr>
          <a:lstStyle/>
          <a:p>
            <a:r>
              <a:rPr lang="en" sz="2200">
                <a:solidFill>
                  <a:schemeClr val="accent6"/>
                </a:solidFill>
                <a:latin typeface="Futura Std Medium" panose="020B0502020204020303" pitchFamily="34" charset="0"/>
              </a:rPr>
              <a:t>Network VS. </a:t>
            </a:r>
            <a:br>
              <a:rPr lang="en" sz="2200">
                <a:solidFill>
                  <a:schemeClr val="accent6"/>
                </a:solidFill>
                <a:latin typeface="Futura Std Medium" panose="020B0502020204020303" pitchFamily="34" charset="0"/>
              </a:rPr>
            </a:br>
            <a:r>
              <a:rPr lang="en" sz="2200">
                <a:solidFill>
                  <a:schemeClr val="accent6"/>
                </a:solidFill>
                <a:latin typeface="Futura Std Medium" panose="020B0502020204020303" pitchFamily="34" charset="0"/>
              </a:rPr>
              <a:t>Non-Networked Chargers</a:t>
            </a:r>
          </a:p>
        </p:txBody>
      </p:sp>
      <p:sp>
        <p:nvSpPr>
          <p:cNvPr id="13" name="TextBox 12">
            <a:extLst>
              <a:ext uri="{FF2B5EF4-FFF2-40B4-BE49-F238E27FC236}">
                <a16:creationId xmlns:a16="http://schemas.microsoft.com/office/drawing/2014/main" id="{D83F990C-5E8B-8E45-B1D8-B46493427CDB}"/>
              </a:ext>
            </a:extLst>
          </p:cNvPr>
          <p:cNvSpPr txBox="1"/>
          <p:nvPr/>
        </p:nvSpPr>
        <p:spPr>
          <a:xfrm>
            <a:off x="402645" y="1855841"/>
            <a:ext cx="2755679" cy="3339376"/>
          </a:xfrm>
          <a:prstGeom prst="rect">
            <a:avLst/>
          </a:prstGeom>
          <a:noFill/>
        </p:spPr>
        <p:txBody>
          <a:bodyPr wrap="square" lIns="91440" tIns="45720" rIns="91440" bIns="45720" rtlCol="0" anchor="t">
            <a:spAutoFit/>
          </a:bodyPr>
          <a:lstStyle/>
          <a:p>
            <a:r>
              <a:rPr lang="en-US" sz="1600" b="1" dirty="0">
                <a:solidFill>
                  <a:srgbClr val="4C4C4E"/>
                </a:solidFill>
                <a:latin typeface="Futura Std Medium"/>
              </a:rPr>
              <a:t>Advantages of Networked Chargers</a:t>
            </a:r>
          </a:p>
          <a:p>
            <a:pPr marL="287655" indent="-179705">
              <a:spcBef>
                <a:spcPts val="500"/>
              </a:spcBef>
              <a:buFont typeface="Arial" panose="020B0604020202020204" pitchFamily="34" charset="0"/>
              <a:buChar char="•"/>
            </a:pPr>
            <a:r>
              <a:rPr lang="en-US" sz="1400" dirty="0">
                <a:solidFill>
                  <a:srgbClr val="4C4C4E"/>
                </a:solidFill>
                <a:latin typeface="Futura Std Book"/>
              </a:rPr>
              <a:t>Payment collecting and processing</a:t>
            </a:r>
          </a:p>
          <a:p>
            <a:pPr marL="287655" indent="-179705">
              <a:spcBef>
                <a:spcPts val="500"/>
              </a:spcBef>
              <a:buFont typeface="Arial" panose="020B0604020202020204" pitchFamily="34" charset="0"/>
              <a:buChar char="•"/>
            </a:pPr>
            <a:r>
              <a:rPr lang="en-US" sz="1400" dirty="0">
                <a:solidFill>
                  <a:srgbClr val="4C4C4E"/>
                </a:solidFill>
                <a:latin typeface="Futura Std Book"/>
              </a:rPr>
              <a:t>Third party map integration (Apple Maps, Google Maps Plugshare, etc.)</a:t>
            </a:r>
          </a:p>
          <a:p>
            <a:pPr marL="287655" indent="-179705">
              <a:spcBef>
                <a:spcPts val="500"/>
              </a:spcBef>
              <a:buFont typeface="Arial" panose="020B0604020202020204" pitchFamily="34" charset="0"/>
              <a:buChar char="•"/>
            </a:pPr>
            <a:r>
              <a:rPr lang="en-US" sz="1400" dirty="0">
                <a:solidFill>
                  <a:srgbClr val="4C4C4E"/>
                </a:solidFill>
                <a:latin typeface="Futura Std Book"/>
              </a:rPr>
              <a:t>Delegate management from different charging locations</a:t>
            </a:r>
            <a:endParaRPr lang="en" sz="1400" dirty="0">
              <a:solidFill>
                <a:srgbClr val="4C4C4E"/>
              </a:solidFill>
              <a:latin typeface="Futura Std Book"/>
            </a:endParaRPr>
          </a:p>
          <a:p>
            <a:pPr marL="287655" indent="-179705">
              <a:spcBef>
                <a:spcPts val="500"/>
              </a:spcBef>
              <a:buFont typeface="Arial" panose="020B0604020202020204" pitchFamily="34" charset="0"/>
              <a:buChar char="•"/>
            </a:pPr>
            <a:r>
              <a:rPr lang="en-US" sz="1400" dirty="0">
                <a:solidFill>
                  <a:srgbClr val="4C4C4E"/>
                </a:solidFill>
                <a:latin typeface="Futura Std Book"/>
              </a:rPr>
              <a:t>Charger activation and scheduling</a:t>
            </a:r>
            <a:endParaRPr lang="en" sz="1400" dirty="0">
              <a:solidFill>
                <a:srgbClr val="4C4C4E"/>
              </a:solidFill>
              <a:latin typeface="Futura Std Book"/>
            </a:endParaRPr>
          </a:p>
          <a:p>
            <a:pPr marL="287655" indent="-179705">
              <a:spcBef>
                <a:spcPts val="500"/>
              </a:spcBef>
              <a:buFont typeface="Arial" panose="020B0604020202020204" pitchFamily="34" charset="0"/>
              <a:buChar char="•"/>
            </a:pPr>
            <a:r>
              <a:rPr lang="en-US" sz="1400" dirty="0">
                <a:solidFill>
                  <a:srgbClr val="4C4C4E"/>
                </a:solidFill>
                <a:latin typeface="Futura Std Book"/>
              </a:rPr>
              <a:t>Driver monitoring and alerts</a:t>
            </a:r>
            <a:endParaRPr lang="en" sz="1400" dirty="0">
              <a:solidFill>
                <a:srgbClr val="4C4C4E"/>
              </a:solidFill>
              <a:latin typeface="Futura Std Book"/>
            </a:endParaRPr>
          </a:p>
          <a:p>
            <a:pPr marL="287655" indent="-179705">
              <a:spcBef>
                <a:spcPts val="500"/>
              </a:spcBef>
              <a:buFont typeface="Arial" panose="020B0604020202020204" pitchFamily="34" charset="0"/>
              <a:buChar char="•"/>
            </a:pPr>
            <a:r>
              <a:rPr lang="en-US" sz="1400" dirty="0">
                <a:solidFill>
                  <a:srgbClr val="4C4C4E"/>
                </a:solidFill>
                <a:latin typeface="Futura Std Book"/>
              </a:rPr>
              <a:t>Remote trouble shooting</a:t>
            </a:r>
          </a:p>
        </p:txBody>
      </p:sp>
      <p:pic>
        <p:nvPicPr>
          <p:cNvPr id="17" name="Рисунок 25">
            <a:extLst>
              <a:ext uri="{FF2B5EF4-FFF2-40B4-BE49-F238E27FC236}">
                <a16:creationId xmlns:a16="http://schemas.microsoft.com/office/drawing/2014/main" id="{53208271-7CFB-CA46-9A7C-62733354E8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9248" y="477838"/>
            <a:ext cx="707571" cy="287451"/>
          </a:xfrm>
          <a:prstGeom prst="rect">
            <a:avLst/>
          </a:prstGeom>
        </p:spPr>
      </p:pic>
      <p:sp>
        <p:nvSpPr>
          <p:cNvPr id="12" name="Прямоугольник 44">
            <a:extLst>
              <a:ext uri="{FF2B5EF4-FFF2-40B4-BE49-F238E27FC236}">
                <a16:creationId xmlns:a16="http://schemas.microsoft.com/office/drawing/2014/main" id="{1A6E65C3-76EB-2140-98A9-299F40593151}"/>
              </a:ext>
            </a:extLst>
          </p:cNvPr>
          <p:cNvSpPr/>
          <p:nvPr/>
        </p:nvSpPr>
        <p:spPr>
          <a:xfrm>
            <a:off x="-9456" y="487464"/>
            <a:ext cx="2095934" cy="21544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15" name="TextBox 14">
            <a:extLst>
              <a:ext uri="{FF2B5EF4-FFF2-40B4-BE49-F238E27FC236}">
                <a16:creationId xmlns:a16="http://schemas.microsoft.com/office/drawing/2014/main" id="{7B9EAD86-0648-3B48-A383-C20AC33C5DBE}"/>
              </a:ext>
            </a:extLst>
          </p:cNvPr>
          <p:cNvSpPr txBox="1"/>
          <p:nvPr/>
        </p:nvSpPr>
        <p:spPr>
          <a:xfrm>
            <a:off x="413796" y="467946"/>
            <a:ext cx="1543592"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EV Charging Basics </a:t>
            </a:r>
          </a:p>
        </p:txBody>
      </p:sp>
      <p:sp>
        <p:nvSpPr>
          <p:cNvPr id="3" name="TextBox 2">
            <a:extLst>
              <a:ext uri="{FF2B5EF4-FFF2-40B4-BE49-F238E27FC236}">
                <a16:creationId xmlns:a16="http://schemas.microsoft.com/office/drawing/2014/main" id="{81AB01A1-67F1-3C3D-2A75-32A76294DCF3}"/>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algn="r">
              <a:lnSpc>
                <a:spcPct val="150000"/>
              </a:lnSpc>
              <a:spcBef>
                <a:spcPts val="100"/>
              </a:spcBef>
            </a:pPr>
            <a:r>
              <a:rPr lang="en" sz="600">
                <a:solidFill>
                  <a:schemeClr val="bg1"/>
                </a:solidFill>
                <a:latin typeface="Futura Std Book"/>
              </a:rPr>
              <a:t>EV Charging Solutions with Blink</a:t>
            </a:r>
            <a:br>
              <a:rPr lang="en" sz="600">
                <a:latin typeface="Futura Std Book" panose="020B0502020204020303" pitchFamily="34" charset="0"/>
              </a:rPr>
            </a:br>
            <a:r>
              <a:rPr lang="en" sz="600">
                <a:solidFill>
                  <a:schemeClr val="bg1"/>
                </a:solidFill>
                <a:latin typeface="Futura Std Book"/>
              </a:rPr>
              <a:t>© 2023 Blink Charging Co.  All Rights Reserved.</a:t>
            </a:r>
          </a:p>
        </p:txBody>
      </p:sp>
    </p:spTree>
    <p:extLst>
      <p:ext uri="{BB962C8B-B14F-4D97-AF65-F5344CB8AC3E}">
        <p14:creationId xmlns:p14="http://schemas.microsoft.com/office/powerpoint/2010/main" val="1787212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 parked in a garage&#10;&#10;Description automatically generated with medium confidence">
            <a:extLst>
              <a:ext uri="{FF2B5EF4-FFF2-40B4-BE49-F238E27FC236}">
                <a16:creationId xmlns:a16="http://schemas.microsoft.com/office/drawing/2014/main" id="{8AF92E53-7C6A-0748-BCFA-EA5A42EE1F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972800" cy="8229600"/>
          </a:xfrm>
          <a:prstGeom prst="rect">
            <a:avLst/>
          </a:prstGeom>
        </p:spPr>
      </p:pic>
      <p:sp>
        <p:nvSpPr>
          <p:cNvPr id="10" name="TextBox 9">
            <a:extLst>
              <a:ext uri="{FF2B5EF4-FFF2-40B4-BE49-F238E27FC236}">
                <a16:creationId xmlns:a16="http://schemas.microsoft.com/office/drawing/2014/main" id="{7E821E69-7782-4F46-A3D7-DB52ACF1EA54}"/>
              </a:ext>
            </a:extLst>
          </p:cNvPr>
          <p:cNvSpPr txBox="1"/>
          <p:nvPr/>
        </p:nvSpPr>
        <p:spPr>
          <a:xfrm>
            <a:off x="386086" y="7663738"/>
            <a:ext cx="2198248" cy="215444"/>
          </a:xfrm>
          <a:prstGeom prst="rect">
            <a:avLst/>
          </a:prstGeom>
          <a:noFill/>
        </p:spPr>
        <p:txBody>
          <a:bodyPr wrap="square" rtlCol="0">
            <a:spAutoFit/>
          </a:bodyPr>
          <a:lstStyle/>
          <a:p>
            <a:pPr>
              <a:spcBef>
                <a:spcPts val="100"/>
              </a:spcBef>
            </a:pPr>
            <a:r>
              <a:rPr lang="en" sz="800">
                <a:solidFill>
                  <a:schemeClr val="bg1"/>
                </a:solidFill>
                <a:latin typeface="Futura Std Book" panose="020B0502020204020303" pitchFamily="34" charset="0"/>
              </a:rPr>
              <a:t>BlinkCharging.com • (888) 998.2546 </a:t>
            </a:r>
          </a:p>
        </p:txBody>
      </p:sp>
      <p:sp>
        <p:nvSpPr>
          <p:cNvPr id="43" name="TextBox 42">
            <a:extLst>
              <a:ext uri="{FF2B5EF4-FFF2-40B4-BE49-F238E27FC236}">
                <a16:creationId xmlns:a16="http://schemas.microsoft.com/office/drawing/2014/main" id="{EDF3B61D-FFE1-614E-94CC-D6A36AF7D2A5}"/>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algn="r">
              <a:lnSpc>
                <a:spcPct val="150000"/>
              </a:lnSpc>
              <a:spcBef>
                <a:spcPts val="100"/>
              </a:spcBef>
            </a:pPr>
            <a:r>
              <a:rPr lang="en" sz="600">
                <a:solidFill>
                  <a:schemeClr val="bg1"/>
                </a:solidFill>
                <a:latin typeface="Futura Std Book"/>
              </a:rPr>
              <a:t>EV Charging Solutions with Blink</a:t>
            </a:r>
            <a:br>
              <a:rPr lang="en" sz="600">
                <a:latin typeface="Futura Std Book" panose="020B0502020204020303" pitchFamily="34" charset="0"/>
              </a:rPr>
            </a:br>
            <a:r>
              <a:rPr lang="en" sz="600">
                <a:solidFill>
                  <a:schemeClr val="bg1"/>
                </a:solidFill>
                <a:latin typeface="Futura Std Book"/>
              </a:rPr>
              <a:t>© 2023 Blink Charging Co.  All Rights Reserved.</a:t>
            </a:r>
          </a:p>
        </p:txBody>
      </p:sp>
      <p:sp>
        <p:nvSpPr>
          <p:cNvPr id="16" name="Прямоугольник 12">
            <a:extLst>
              <a:ext uri="{FF2B5EF4-FFF2-40B4-BE49-F238E27FC236}">
                <a16:creationId xmlns:a16="http://schemas.microsoft.com/office/drawing/2014/main" id="{FD45B996-ECC5-E144-A4AE-69C29B1DD6F2}"/>
              </a:ext>
            </a:extLst>
          </p:cNvPr>
          <p:cNvSpPr/>
          <p:nvPr/>
        </p:nvSpPr>
        <p:spPr>
          <a:xfrm>
            <a:off x="-6269" y="982663"/>
            <a:ext cx="3716771" cy="61116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17" name="TextBox 16">
            <a:extLst>
              <a:ext uri="{FF2B5EF4-FFF2-40B4-BE49-F238E27FC236}">
                <a16:creationId xmlns:a16="http://schemas.microsoft.com/office/drawing/2014/main" id="{1E33A11A-B22F-5844-94AD-1DD0EBC18E55}"/>
              </a:ext>
            </a:extLst>
          </p:cNvPr>
          <p:cNvSpPr txBox="1"/>
          <p:nvPr/>
        </p:nvSpPr>
        <p:spPr>
          <a:xfrm>
            <a:off x="103245" y="1067669"/>
            <a:ext cx="3473411" cy="400110"/>
          </a:xfrm>
          <a:prstGeom prst="rect">
            <a:avLst/>
          </a:prstGeom>
          <a:noFill/>
        </p:spPr>
        <p:txBody>
          <a:bodyPr wrap="square" lIns="91440" tIns="45720" rIns="91440" bIns="45720" rtlCol="0" anchor="t">
            <a:spAutoFit/>
          </a:bodyPr>
          <a:lstStyle/>
          <a:p>
            <a:r>
              <a:rPr lang="en" sz="2000">
                <a:solidFill>
                  <a:srgbClr val="FFFFFF"/>
                </a:solidFill>
                <a:latin typeface="Futura Std Condensed"/>
              </a:rPr>
              <a:t>Incentives for EV Charging</a:t>
            </a:r>
          </a:p>
        </p:txBody>
      </p:sp>
      <p:pic>
        <p:nvPicPr>
          <p:cNvPr id="18" name="Рисунок 10">
            <a:extLst>
              <a:ext uri="{FF2B5EF4-FFF2-40B4-BE49-F238E27FC236}">
                <a16:creationId xmlns:a16="http://schemas.microsoft.com/office/drawing/2014/main" id="{430F57EB-BD57-6B4B-8BAD-6DE8FEFA70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9248" y="477838"/>
            <a:ext cx="707571" cy="287451"/>
          </a:xfrm>
          <a:prstGeom prst="rect">
            <a:avLst/>
          </a:prstGeom>
        </p:spPr>
      </p:pic>
    </p:spTree>
    <p:extLst>
      <p:ext uri="{BB962C8B-B14F-4D97-AF65-F5344CB8AC3E}">
        <p14:creationId xmlns:p14="http://schemas.microsoft.com/office/powerpoint/2010/main" val="2743386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car&#10;&#10;Description automatically generated with low confidence">
            <a:extLst>
              <a:ext uri="{FF2B5EF4-FFF2-40B4-BE49-F238E27FC236}">
                <a16:creationId xmlns:a16="http://schemas.microsoft.com/office/drawing/2014/main" id="{86BD161C-1DF1-C34E-AF98-4B45512F9E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34213" y="-125506"/>
            <a:ext cx="3938587" cy="8355106"/>
          </a:xfrm>
          <a:prstGeom prst="rect">
            <a:avLst/>
          </a:prstGeom>
        </p:spPr>
      </p:pic>
      <p:sp>
        <p:nvSpPr>
          <p:cNvPr id="19" name="Прямоугольник 44">
            <a:extLst>
              <a:ext uri="{FF2B5EF4-FFF2-40B4-BE49-F238E27FC236}">
                <a16:creationId xmlns:a16="http://schemas.microsoft.com/office/drawing/2014/main" id="{D56DB7E8-3024-3D47-9C63-1562F5F8EA26}"/>
              </a:ext>
            </a:extLst>
          </p:cNvPr>
          <p:cNvSpPr/>
          <p:nvPr/>
        </p:nvSpPr>
        <p:spPr>
          <a:xfrm>
            <a:off x="-17213" y="487464"/>
            <a:ext cx="2095934" cy="21544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10" name="TextBox 9">
            <a:extLst>
              <a:ext uri="{FF2B5EF4-FFF2-40B4-BE49-F238E27FC236}">
                <a16:creationId xmlns:a16="http://schemas.microsoft.com/office/drawing/2014/main" id="{7E821E69-7782-4F46-A3D7-DB52ACF1EA54}"/>
              </a:ext>
            </a:extLst>
          </p:cNvPr>
          <p:cNvSpPr txBox="1"/>
          <p:nvPr/>
        </p:nvSpPr>
        <p:spPr>
          <a:xfrm>
            <a:off x="386086" y="7663738"/>
            <a:ext cx="2198248" cy="215444"/>
          </a:xfrm>
          <a:prstGeom prst="rect">
            <a:avLst/>
          </a:prstGeom>
          <a:noFill/>
        </p:spPr>
        <p:txBody>
          <a:bodyPr wrap="square" rtlCol="0">
            <a:spAutoFit/>
          </a:bodyPr>
          <a:lstStyle/>
          <a:p>
            <a:pPr>
              <a:spcBef>
                <a:spcPts val="100"/>
              </a:spcBef>
            </a:pPr>
            <a:r>
              <a:rPr lang="en" sz="800">
                <a:solidFill>
                  <a:srgbClr val="4C4C4E"/>
                </a:solidFill>
                <a:latin typeface="Futura Std Book" panose="020B0502020204020303" pitchFamily="34" charset="0"/>
              </a:rPr>
              <a:t>BlinkCharging.com • (888) 998.2546 </a:t>
            </a:r>
          </a:p>
        </p:txBody>
      </p:sp>
      <p:sp>
        <p:nvSpPr>
          <p:cNvPr id="12" name="TextBox 11">
            <a:extLst>
              <a:ext uri="{FF2B5EF4-FFF2-40B4-BE49-F238E27FC236}">
                <a16:creationId xmlns:a16="http://schemas.microsoft.com/office/drawing/2014/main" id="{C86B9CD9-7BA0-1649-AED5-567800736E9D}"/>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algn="r">
              <a:lnSpc>
                <a:spcPct val="150000"/>
              </a:lnSpc>
              <a:spcBef>
                <a:spcPts val="100"/>
              </a:spcBef>
            </a:pPr>
            <a:r>
              <a:rPr lang="en" sz="600">
                <a:solidFill>
                  <a:schemeClr val="bg1"/>
                </a:solidFill>
                <a:latin typeface="Futura Std Book"/>
              </a:rPr>
              <a:t>EV Charging Solutions with Blink</a:t>
            </a:r>
            <a:br>
              <a:rPr lang="en" sz="600">
                <a:latin typeface="Futura Std Book" panose="020B0502020204020303" pitchFamily="34" charset="0"/>
              </a:rPr>
            </a:br>
            <a:r>
              <a:rPr lang="en" sz="600">
                <a:solidFill>
                  <a:schemeClr val="bg1"/>
                </a:solidFill>
                <a:latin typeface="Futura Std Book"/>
              </a:rPr>
              <a:t>© 2023 Blink Charging Co.  All Rights Reserved.</a:t>
            </a:r>
          </a:p>
        </p:txBody>
      </p:sp>
      <p:sp>
        <p:nvSpPr>
          <p:cNvPr id="11" name="TextBox 10">
            <a:extLst>
              <a:ext uri="{FF2B5EF4-FFF2-40B4-BE49-F238E27FC236}">
                <a16:creationId xmlns:a16="http://schemas.microsoft.com/office/drawing/2014/main" id="{FC7E780D-11FE-854C-9F08-A9A3763315C6}"/>
              </a:ext>
            </a:extLst>
          </p:cNvPr>
          <p:cNvSpPr txBox="1"/>
          <p:nvPr/>
        </p:nvSpPr>
        <p:spPr>
          <a:xfrm>
            <a:off x="413796" y="467946"/>
            <a:ext cx="1917028"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Incentives for EVSE</a:t>
            </a:r>
          </a:p>
        </p:txBody>
      </p:sp>
      <p:sp>
        <p:nvSpPr>
          <p:cNvPr id="15" name="TextBox 14">
            <a:extLst>
              <a:ext uri="{FF2B5EF4-FFF2-40B4-BE49-F238E27FC236}">
                <a16:creationId xmlns:a16="http://schemas.microsoft.com/office/drawing/2014/main" id="{CF730520-5DA4-F745-887A-AB74EB96AE78}"/>
              </a:ext>
            </a:extLst>
          </p:cNvPr>
          <p:cNvSpPr txBox="1"/>
          <p:nvPr/>
        </p:nvSpPr>
        <p:spPr>
          <a:xfrm>
            <a:off x="402645" y="893456"/>
            <a:ext cx="7317040" cy="430887"/>
          </a:xfrm>
          <a:prstGeom prst="rect">
            <a:avLst/>
          </a:prstGeom>
          <a:noFill/>
        </p:spPr>
        <p:txBody>
          <a:bodyPr wrap="square" rtlCol="0">
            <a:spAutoFit/>
          </a:bodyPr>
          <a:lstStyle/>
          <a:p>
            <a:r>
              <a:rPr lang="en" sz="2200">
                <a:solidFill>
                  <a:schemeClr val="accent6"/>
                </a:solidFill>
                <a:latin typeface="Futura Std Medium" panose="020B0502020204020303" pitchFamily="34" charset="0"/>
              </a:rPr>
              <a:t>Grants, Rebates and Tax Credits</a:t>
            </a:r>
          </a:p>
        </p:txBody>
      </p:sp>
      <p:sp>
        <p:nvSpPr>
          <p:cNvPr id="17" name="TextBox 16">
            <a:extLst>
              <a:ext uri="{FF2B5EF4-FFF2-40B4-BE49-F238E27FC236}">
                <a16:creationId xmlns:a16="http://schemas.microsoft.com/office/drawing/2014/main" id="{666E87D1-13EB-A846-AFC5-79B67AF9F943}"/>
              </a:ext>
            </a:extLst>
          </p:cNvPr>
          <p:cNvSpPr txBox="1"/>
          <p:nvPr/>
        </p:nvSpPr>
        <p:spPr>
          <a:xfrm>
            <a:off x="423304" y="1629836"/>
            <a:ext cx="6097841" cy="2318583"/>
          </a:xfrm>
          <a:prstGeom prst="rect">
            <a:avLst/>
          </a:prstGeom>
          <a:noFill/>
        </p:spPr>
        <p:txBody>
          <a:bodyPr wrap="square" rtlCol="0">
            <a:spAutoFit/>
          </a:bodyPr>
          <a:lstStyle/>
          <a:p>
            <a:r>
              <a:rPr lang="en-US" sz="1400" dirty="0">
                <a:solidFill>
                  <a:srgbClr val="4C4C4E"/>
                </a:solidFill>
                <a:latin typeface="Futura Std Book" panose="020B0502020204020303" pitchFamily="34" charset="0"/>
              </a:rPr>
              <a:t>A variety of incentives are available to businesses interested in deploying Blink EV charging stations at their location. Incentives may come in the form of grants, rebates or tax credits.</a:t>
            </a:r>
          </a:p>
          <a:p>
            <a:endParaRPr lang="en-US" sz="1400" dirty="0">
              <a:solidFill>
                <a:srgbClr val="4C4C4E"/>
              </a:solidFill>
              <a:latin typeface="Futura Std Book" panose="020B0502020204020303" pitchFamily="34" charset="0"/>
            </a:endParaRPr>
          </a:p>
          <a:p>
            <a:r>
              <a:rPr lang="en-US" sz="1600" b="1" dirty="0">
                <a:solidFill>
                  <a:srgbClr val="4C4C4E"/>
                </a:solidFill>
                <a:latin typeface="Futura Std Medium" panose="020B0502020204020303" pitchFamily="34" charset="0"/>
              </a:rPr>
              <a:t>Incentives May Come from:</a:t>
            </a:r>
            <a:r>
              <a:rPr lang="en-US" sz="1400" dirty="0">
                <a:solidFill>
                  <a:srgbClr val="4C4C4E"/>
                </a:solidFill>
                <a:latin typeface="Futura Std Book" panose="020B0502020204020303" pitchFamily="34" charset="0"/>
              </a:rPr>
              <a:t>	</a:t>
            </a:r>
          </a:p>
          <a:p>
            <a:pPr marL="288000" indent="-180000">
              <a:spcBef>
                <a:spcPts val="500"/>
              </a:spcBef>
              <a:buFont typeface="Arial" panose="020B0604020202020204" pitchFamily="34" charset="0"/>
              <a:buChar char="•"/>
            </a:pPr>
            <a:r>
              <a:rPr lang="en-US" sz="1400" dirty="0">
                <a:solidFill>
                  <a:srgbClr val="4C4C4E"/>
                </a:solidFill>
                <a:latin typeface="Futura Std Book" panose="020B0502020204020303" pitchFamily="34" charset="0"/>
              </a:rPr>
              <a:t>Federal government</a:t>
            </a:r>
          </a:p>
          <a:p>
            <a:pPr marL="288000" indent="-180000">
              <a:spcBef>
                <a:spcPts val="500"/>
              </a:spcBef>
              <a:buFont typeface="Arial" panose="020B0604020202020204" pitchFamily="34" charset="0"/>
              <a:buChar char="•"/>
            </a:pPr>
            <a:r>
              <a:rPr lang="en-US" sz="1400" dirty="0">
                <a:solidFill>
                  <a:srgbClr val="4C4C4E"/>
                </a:solidFill>
                <a:latin typeface="Futura Std Book" panose="020B0502020204020303" pitchFamily="34" charset="0"/>
              </a:rPr>
              <a:t>State government</a:t>
            </a:r>
            <a:endParaRPr lang="en" sz="1400">
              <a:solidFill>
                <a:srgbClr val="4C4C4E"/>
              </a:solidFill>
              <a:latin typeface="Futura Std Book" panose="020B0502020204020303" pitchFamily="34" charset="0"/>
            </a:endParaRPr>
          </a:p>
          <a:p>
            <a:pPr marL="288000" indent="-180000">
              <a:spcBef>
                <a:spcPts val="500"/>
              </a:spcBef>
              <a:buFont typeface="Arial" panose="020B0604020202020204" pitchFamily="34" charset="0"/>
              <a:buChar char="•"/>
            </a:pPr>
            <a:r>
              <a:rPr lang="en-US" sz="1400" dirty="0">
                <a:solidFill>
                  <a:srgbClr val="4C4C4E"/>
                </a:solidFill>
                <a:latin typeface="Futura Std Book" panose="020B0502020204020303" pitchFamily="34" charset="0"/>
              </a:rPr>
              <a:t>Local sources</a:t>
            </a:r>
          </a:p>
          <a:p>
            <a:pPr marL="288000" indent="-180000">
              <a:spcBef>
                <a:spcPts val="500"/>
              </a:spcBef>
              <a:buFont typeface="Arial" panose="020B0604020202020204" pitchFamily="34" charset="0"/>
              <a:buChar char="•"/>
            </a:pPr>
            <a:r>
              <a:rPr lang="en-US" sz="1400" dirty="0">
                <a:solidFill>
                  <a:srgbClr val="4C4C4E"/>
                </a:solidFill>
                <a:latin typeface="Futura Std Book" panose="020B0502020204020303" pitchFamily="34" charset="0"/>
              </a:rPr>
              <a:t>Utility companies</a:t>
            </a:r>
          </a:p>
        </p:txBody>
      </p:sp>
      <p:sp>
        <p:nvSpPr>
          <p:cNvPr id="20" name="TextBox 19">
            <a:extLst>
              <a:ext uri="{FF2B5EF4-FFF2-40B4-BE49-F238E27FC236}">
                <a16:creationId xmlns:a16="http://schemas.microsoft.com/office/drawing/2014/main" id="{20AC9C87-4DC2-284C-A4DE-52BB9D3EB789}"/>
              </a:ext>
            </a:extLst>
          </p:cNvPr>
          <p:cNvSpPr txBox="1"/>
          <p:nvPr/>
        </p:nvSpPr>
        <p:spPr>
          <a:xfrm>
            <a:off x="423305" y="4102100"/>
            <a:ext cx="5444096" cy="1238801"/>
          </a:xfrm>
          <a:prstGeom prst="rect">
            <a:avLst/>
          </a:prstGeom>
          <a:noFill/>
        </p:spPr>
        <p:txBody>
          <a:bodyPr wrap="square" lIns="91440" tIns="45720" rIns="91440" bIns="45720" rtlCol="0" anchor="t">
            <a:spAutoFit/>
          </a:bodyPr>
          <a:lstStyle/>
          <a:p>
            <a:r>
              <a:rPr lang="en" sz="1600" b="1">
                <a:solidFill>
                  <a:srgbClr val="4C4C4E"/>
                </a:solidFill>
                <a:latin typeface="Futura Std Medium"/>
              </a:rPr>
              <a:t>What is Available?</a:t>
            </a:r>
          </a:p>
          <a:p>
            <a:pPr>
              <a:spcBef>
                <a:spcPts val="300"/>
              </a:spcBef>
            </a:pPr>
            <a:r>
              <a:rPr lang="en-US" sz="1400" dirty="0">
                <a:solidFill>
                  <a:srgbClr val="4C4C4E"/>
                </a:solidFill>
                <a:latin typeface="FuturaStd-Book"/>
                <a:ea typeface="+mn-lt"/>
                <a:cs typeface="+mn-lt"/>
              </a:rPr>
              <a:t>Your business may be eligible for a U.S. federal tax credit. Businesses located in eligible census tracts may receive a base credit of 6% (up to $100,000) per charger. There is also an add-on credit for meeting wage and apprenticeship requirements.</a:t>
            </a:r>
            <a:endParaRPr lang="en-US" dirty="0">
              <a:solidFill>
                <a:srgbClr val="4C4C4E"/>
              </a:solidFill>
              <a:latin typeface="FuturaStd-Book"/>
              <a:ea typeface="+mn-lt"/>
              <a:cs typeface="+mn-lt"/>
            </a:endParaRPr>
          </a:p>
        </p:txBody>
      </p:sp>
      <p:pic>
        <p:nvPicPr>
          <p:cNvPr id="14" name="Рисунок 7">
            <a:extLst>
              <a:ext uri="{FF2B5EF4-FFF2-40B4-BE49-F238E27FC236}">
                <a16:creationId xmlns:a16="http://schemas.microsoft.com/office/drawing/2014/main" id="{CF183529-3CEF-A64F-AC34-1707143429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4" name="TextBox 3">
            <a:extLst>
              <a:ext uri="{FF2B5EF4-FFF2-40B4-BE49-F238E27FC236}">
                <a16:creationId xmlns:a16="http://schemas.microsoft.com/office/drawing/2014/main" id="{002F5CF0-93C3-7B66-D4F2-7B13DE62720F}"/>
              </a:ext>
            </a:extLst>
          </p:cNvPr>
          <p:cNvSpPr txBox="1"/>
          <p:nvPr/>
        </p:nvSpPr>
        <p:spPr>
          <a:xfrm>
            <a:off x="625197" y="6159097"/>
            <a:ext cx="4649137" cy="523220"/>
          </a:xfrm>
          <a:prstGeom prst="rect">
            <a:avLst/>
          </a:prstGeom>
          <a:noFill/>
        </p:spPr>
        <p:txBody>
          <a:bodyPr wrap="square" lIns="91440" tIns="45720" rIns="91440" bIns="45720" rtlCol="0" anchor="t">
            <a:spAutoFit/>
          </a:bodyPr>
          <a:lstStyle/>
          <a:p>
            <a:r>
              <a:rPr lang="en-US" sz="1400" dirty="0">
                <a:solidFill>
                  <a:srgbClr val="4C4C4E"/>
                </a:solidFill>
                <a:latin typeface="Futura Std Book"/>
              </a:rPr>
              <a:t>View commercial &amp; residential incentives at </a:t>
            </a:r>
            <a:r>
              <a:rPr kumimoji="0" lang="en-US" sz="1400" b="0" i="0" u="sng" strike="noStrike" kern="1200" cap="none" spc="0" normalizeH="0" baseline="0" noProof="0" dirty="0">
                <a:ln>
                  <a:noFill/>
                </a:ln>
                <a:solidFill>
                  <a:schemeClr val="accent6"/>
                </a:solidFill>
                <a:effectLst/>
                <a:uLnTx/>
                <a:uFillTx/>
                <a:latin typeface="Futura Std Book" panose="020B0502020204020303" pitchFamily="34" charset="0"/>
                <a:ea typeface="+mn-ea"/>
                <a:cs typeface="+mn-cs"/>
              </a:rPr>
              <a:t>Blinkcharging.com/Businesses/Commercial-Incentives </a:t>
            </a:r>
            <a:endParaRPr lang="en" sz="1400">
              <a:solidFill>
                <a:srgbClr val="FFB507"/>
              </a:solidFill>
              <a:latin typeface="Futura Std Book"/>
            </a:endParaRPr>
          </a:p>
        </p:txBody>
      </p:sp>
      <p:sp>
        <p:nvSpPr>
          <p:cNvPr id="6" name="Прямоугольник 15">
            <a:extLst>
              <a:ext uri="{FF2B5EF4-FFF2-40B4-BE49-F238E27FC236}">
                <a16:creationId xmlns:a16="http://schemas.microsoft.com/office/drawing/2014/main" id="{60AD50F5-128B-3D81-2C3E-A1DB15426DC7}"/>
              </a:ext>
            </a:extLst>
          </p:cNvPr>
          <p:cNvSpPr/>
          <p:nvPr/>
        </p:nvSpPr>
        <p:spPr>
          <a:xfrm rot="5400000">
            <a:off x="363945" y="6422461"/>
            <a:ext cx="396000" cy="18000"/>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Tree>
    <p:extLst>
      <p:ext uri="{BB962C8B-B14F-4D97-AF65-F5344CB8AC3E}">
        <p14:creationId xmlns:p14="http://schemas.microsoft.com/office/powerpoint/2010/main" val="719751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B4B4E2-761E-5D49-B092-681C05B103C0}"/>
              </a:ext>
            </a:extLst>
          </p:cNvPr>
          <p:cNvSpPr>
            <a:spLocks noGrp="1"/>
          </p:cNvSpPr>
          <p:nvPr>
            <p:ph type="body" sz="quarter" idx="4294967295"/>
          </p:nvPr>
        </p:nvSpPr>
        <p:spPr>
          <a:xfrm>
            <a:off x="409575" y="1619017"/>
            <a:ext cx="4648201" cy="5713310"/>
          </a:xfrm>
        </p:spPr>
        <p:txBody>
          <a:bodyPr>
            <a:normAutofit/>
          </a:bodyPr>
          <a:lstStyle/>
          <a:p>
            <a:pPr marL="288000" indent="-180000">
              <a:spcBef>
                <a:spcPts val="900"/>
              </a:spcBef>
            </a:pPr>
            <a:r>
              <a:rPr lang="en-US" sz="1400" dirty="0">
                <a:latin typeface="Futura Std Book" panose="020B0502020204020303" pitchFamily="34" charset="0"/>
              </a:rPr>
              <a:t>Deploy a network of EV fast chargers to reduce range anxiety and encourage EV adoption by more drivers  </a:t>
            </a:r>
            <a:endParaRPr lang="en" sz="1400">
              <a:latin typeface="Futura Std Book" panose="020B0502020204020303" pitchFamily="34" charset="0"/>
            </a:endParaRPr>
          </a:p>
          <a:p>
            <a:pPr marL="288000" indent="-180000">
              <a:spcBef>
                <a:spcPts val="900"/>
              </a:spcBef>
            </a:pPr>
            <a:r>
              <a:rPr lang="en-US" sz="1400" dirty="0">
                <a:latin typeface="Futura Std Book" panose="020B0502020204020303" pitchFamily="34" charset="0"/>
              </a:rPr>
              <a:t>Address the climate crisis </a:t>
            </a:r>
            <a:endParaRPr lang="en" sz="1400">
              <a:latin typeface="Futura Std Book" panose="020B0502020204020303" pitchFamily="34" charset="0"/>
            </a:endParaRPr>
          </a:p>
          <a:p>
            <a:pPr marL="288000" indent="-180000">
              <a:spcBef>
                <a:spcPts val="900"/>
              </a:spcBef>
            </a:pPr>
            <a:r>
              <a:rPr lang="en-US" sz="1400" dirty="0">
                <a:latin typeface="Futura Std Book" panose="020B0502020204020303" pitchFamily="34" charset="0"/>
              </a:rPr>
              <a:t>Facilitate long-distance EV travel  </a:t>
            </a:r>
            <a:endParaRPr lang="en" sz="1400">
              <a:latin typeface="Futura Std Book" panose="020B0502020204020303" pitchFamily="34" charset="0"/>
            </a:endParaRPr>
          </a:p>
          <a:p>
            <a:pPr marL="288000" indent="-180000">
              <a:spcBef>
                <a:spcPts val="900"/>
              </a:spcBef>
            </a:pPr>
            <a:r>
              <a:rPr lang="en-US" sz="1400" dirty="0">
                <a:latin typeface="Futura Std Book" panose="020B0502020204020303" pitchFamily="34" charset="0"/>
              </a:rPr>
              <a:t>Provide convenient charging where people live, work, and shop</a:t>
            </a:r>
            <a:endParaRPr lang="en" sz="1400">
              <a:latin typeface="Futura Std Book" panose="020B0502020204020303" pitchFamily="34" charset="0"/>
            </a:endParaRPr>
          </a:p>
          <a:p>
            <a:pPr marL="288000" indent="-180000">
              <a:spcBef>
                <a:spcPts val="900"/>
              </a:spcBef>
            </a:pPr>
            <a:r>
              <a:rPr lang="en-US" sz="1400" dirty="0">
                <a:latin typeface="Futura Std Book" panose="020B0502020204020303" pitchFamily="34" charset="0"/>
              </a:rPr>
              <a:t>Support domestic, good paying, manufacturing jobs </a:t>
            </a:r>
            <a:endParaRPr lang="en" sz="1400">
              <a:latin typeface="Futura Std Book" panose="020B0502020204020303" pitchFamily="34" charset="0"/>
            </a:endParaRPr>
          </a:p>
          <a:p>
            <a:pPr marL="288000" indent="-180000">
              <a:spcBef>
                <a:spcPts val="900"/>
              </a:spcBef>
            </a:pPr>
            <a:r>
              <a:rPr lang="en-US" sz="1400" dirty="0">
                <a:latin typeface="Futura Std Book" panose="020B0502020204020303" pitchFamily="34" charset="0"/>
              </a:rPr>
              <a:t>Focus on rural, disadvantaged, and hard-to-reach communities</a:t>
            </a:r>
            <a:endParaRPr lang="en" sz="1400">
              <a:latin typeface="Futura Std Book" panose="020B0502020204020303" pitchFamily="34" charset="0"/>
            </a:endParaRPr>
          </a:p>
          <a:p>
            <a:pPr marL="288000" indent="-180000">
              <a:spcBef>
                <a:spcPts val="900"/>
              </a:spcBef>
            </a:pPr>
            <a:endParaRPr lang="en" sz="1400">
              <a:latin typeface="Futura Std Book" panose="020B0502020204020303" pitchFamily="34" charset="0"/>
            </a:endParaRPr>
          </a:p>
        </p:txBody>
      </p:sp>
      <p:sp>
        <p:nvSpPr>
          <p:cNvPr id="12" name="Text Placeholder 3">
            <a:extLst>
              <a:ext uri="{FF2B5EF4-FFF2-40B4-BE49-F238E27FC236}">
                <a16:creationId xmlns:a16="http://schemas.microsoft.com/office/drawing/2014/main" id="{C034BB04-739B-DA4D-B8F2-3F8DC1F8699E}"/>
              </a:ext>
            </a:extLst>
          </p:cNvPr>
          <p:cNvSpPr txBox="1">
            <a:spLocks/>
          </p:cNvSpPr>
          <p:nvPr/>
        </p:nvSpPr>
        <p:spPr>
          <a:xfrm>
            <a:off x="409575" y="1019176"/>
            <a:ext cx="7093883" cy="370569"/>
          </a:xfrm>
          <a:prstGeom prst="rect">
            <a:avLst/>
          </a:prstGeom>
        </p:spPr>
        <p:txBody>
          <a:bodyPr vert="horz" lIns="91440" tIns="45720" rIns="91440" bIns="45720" rtlCol="0">
            <a:normAutofit fontScale="92500" lnSpcReduction="10000"/>
          </a:bodyPr>
          <a:lstStyle>
            <a:lvl1pPr marL="0" indent="0" algn="l" defTabSz="1097280" rtl="0" eaLnBrk="1" latinLnBrk="0" hangingPunct="1">
              <a:lnSpc>
                <a:spcPct val="90000"/>
              </a:lnSpc>
              <a:spcBef>
                <a:spcPts val="1200"/>
              </a:spcBef>
              <a:buFont typeface="Arial" panose="020B0604020202020204" pitchFamily="34" charset="0"/>
              <a:buNone/>
              <a:defRPr sz="2200" b="0" kern="1200">
                <a:solidFill>
                  <a:schemeClr val="accent1"/>
                </a:solidFill>
                <a:latin typeface="Futura Std Medium" panose="020B0502020204020303" pitchFamily="34" charset="0"/>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2880" kern="1200">
                <a:solidFill>
                  <a:srgbClr val="4C4C4E"/>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4C4C4E"/>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l" defTabSz="380985"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solidFill>
                <a:effectLst/>
                <a:uLnTx/>
                <a:uFillTx/>
                <a:latin typeface="Futura Std Medium" panose="020B0502020204020303" pitchFamily="34" charset="0"/>
                <a:ea typeface="+mn-ea"/>
                <a:cs typeface="+mn-cs"/>
              </a:rPr>
              <a:t>Bipartisan Infrastructure Law Goals </a:t>
            </a:r>
          </a:p>
        </p:txBody>
      </p:sp>
      <p:sp>
        <p:nvSpPr>
          <p:cNvPr id="19" name="TextBox 18">
            <a:extLst>
              <a:ext uri="{FF2B5EF4-FFF2-40B4-BE49-F238E27FC236}">
                <a16:creationId xmlns:a16="http://schemas.microsoft.com/office/drawing/2014/main" id="{9AFCAB2D-4BD4-8E4D-9E33-680A8B8839E1}"/>
              </a:ext>
            </a:extLst>
          </p:cNvPr>
          <p:cNvSpPr txBox="1"/>
          <p:nvPr/>
        </p:nvSpPr>
        <p:spPr>
          <a:xfrm>
            <a:off x="409575" y="467946"/>
            <a:ext cx="191702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Futura Std Book" panose="020B0502020204020303" pitchFamily="34" charset="0"/>
                <a:ea typeface="+mn-ea"/>
                <a:cs typeface="+mn-cs"/>
              </a:rPr>
              <a:t>BIL Goals</a:t>
            </a:r>
          </a:p>
        </p:txBody>
      </p:sp>
      <p:pic>
        <p:nvPicPr>
          <p:cNvPr id="8" name="Рисунок 23">
            <a:extLst>
              <a:ext uri="{FF2B5EF4-FFF2-40B4-BE49-F238E27FC236}">
                <a16:creationId xmlns:a16="http://schemas.microsoft.com/office/drawing/2014/main" id="{55D89347-38E9-8A5D-F949-11BCA49CB4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3" name="Rectangle 2">
            <a:extLst>
              <a:ext uri="{FF2B5EF4-FFF2-40B4-BE49-F238E27FC236}">
                <a16:creationId xmlns:a16="http://schemas.microsoft.com/office/drawing/2014/main" id="{D5C7853F-3D00-9F06-7441-F889EBFF4FE3}"/>
              </a:ext>
            </a:extLst>
          </p:cNvPr>
          <p:cNvSpPr/>
          <p:nvPr/>
        </p:nvSpPr>
        <p:spPr>
          <a:xfrm>
            <a:off x="0" y="4303723"/>
            <a:ext cx="3851838" cy="373630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utura Bk BT"/>
              <a:ea typeface="+mn-ea"/>
              <a:cs typeface="+mn-cs"/>
            </a:endParaRPr>
          </a:p>
        </p:txBody>
      </p:sp>
      <p:sp>
        <p:nvSpPr>
          <p:cNvPr id="4" name="TextBox 3">
            <a:extLst>
              <a:ext uri="{FF2B5EF4-FFF2-40B4-BE49-F238E27FC236}">
                <a16:creationId xmlns:a16="http://schemas.microsoft.com/office/drawing/2014/main" id="{4E989C2F-4CD5-AA35-F911-D01299F887D3}"/>
              </a:ext>
            </a:extLst>
          </p:cNvPr>
          <p:cNvSpPr txBox="1"/>
          <p:nvPr/>
        </p:nvSpPr>
        <p:spPr>
          <a:xfrm>
            <a:off x="708038" y="4630143"/>
            <a:ext cx="241170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a:ln>
                  <a:noFill/>
                </a:ln>
                <a:solidFill>
                  <a:srgbClr val="FFB608"/>
                </a:solidFill>
                <a:effectLst/>
                <a:uLnTx/>
                <a:uFillTx/>
                <a:latin typeface="Futura Std Book" panose="020B0502020204020303" pitchFamily="34" charset="0"/>
                <a:ea typeface="+mn-ea"/>
                <a:cs typeface="+mn-cs"/>
              </a:rPr>
              <a:t>$7.5 Billion </a:t>
            </a:r>
            <a: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t>Available</a:t>
            </a:r>
            <a:br>
              <a:rPr kumimoji="0" lang="en" sz="1800" b="1" i="0" u="none" strike="noStrike" kern="1200" cap="none" spc="0" normalizeH="0" baseline="0" noProof="0">
                <a:ln>
                  <a:noFill/>
                </a:ln>
                <a:solidFill>
                  <a:srgbClr val="64A743"/>
                </a:solidFill>
                <a:effectLst/>
                <a:uLnTx/>
                <a:uFillTx/>
                <a:latin typeface="Futura Std Medium" panose="020B0502020204020303" pitchFamily="34" charset="0"/>
                <a:ea typeface="+mn-ea"/>
                <a:cs typeface="+mn-cs"/>
              </a:rPr>
            </a:br>
            <a:r>
              <a:rPr kumimoji="0" lang="en" sz="1400" b="0"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rPr>
              <a:t>Over 5 Years</a:t>
            </a:r>
          </a:p>
        </p:txBody>
      </p:sp>
      <p:sp>
        <p:nvSpPr>
          <p:cNvPr id="6" name="TextBox 5">
            <a:extLst>
              <a:ext uri="{FF2B5EF4-FFF2-40B4-BE49-F238E27FC236}">
                <a16:creationId xmlns:a16="http://schemas.microsoft.com/office/drawing/2014/main" id="{1517DFD0-EAF2-14F3-E31E-18930E1E2109}"/>
              </a:ext>
            </a:extLst>
          </p:cNvPr>
          <p:cNvSpPr txBox="1"/>
          <p:nvPr/>
        </p:nvSpPr>
        <p:spPr>
          <a:xfrm>
            <a:off x="552436" y="5483995"/>
            <a:ext cx="281465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a:ln>
                  <a:noFill/>
                </a:ln>
                <a:solidFill>
                  <a:srgbClr val="FFB608"/>
                </a:solidFill>
                <a:effectLst/>
                <a:uLnTx/>
                <a:uFillTx/>
                <a:latin typeface="Futura Std Book" panose="020B0502020204020303" pitchFamily="34" charset="0"/>
                <a:ea typeface="+mn-ea"/>
                <a:cs typeface="+mn-cs"/>
              </a:rPr>
              <a:t>$5 Billion </a:t>
            </a:r>
            <a: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t>For </a:t>
            </a:r>
            <a:b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br>
            <a:r>
              <a:rPr kumimoji="0" lang="en-US" sz="1400" b="0" i="0" u="none" strike="noStrike" kern="1200" cap="none" spc="0" normalizeH="0" baseline="0" noProof="0" dirty="0">
                <a:ln>
                  <a:noFill/>
                </a:ln>
                <a:solidFill>
                  <a:srgbClr val="4C4C4E"/>
                </a:solidFill>
                <a:effectLst/>
                <a:uLnTx/>
                <a:uFillTx/>
                <a:latin typeface="Futura Std Medium" panose="020B0502020204020303" pitchFamily="34" charset="0"/>
                <a:ea typeface="+mn-ea"/>
                <a:cs typeface="+mn-cs"/>
              </a:rPr>
              <a:t>NEVI </a:t>
            </a:r>
            <a:r>
              <a:rPr kumimoji="0" lang="en" sz="1400" b="0"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rPr>
              <a:t>Formula-Driven Funding</a:t>
            </a:r>
          </a:p>
        </p:txBody>
      </p:sp>
      <p:sp>
        <p:nvSpPr>
          <p:cNvPr id="7" name="TextBox 6">
            <a:extLst>
              <a:ext uri="{FF2B5EF4-FFF2-40B4-BE49-F238E27FC236}">
                <a16:creationId xmlns:a16="http://schemas.microsoft.com/office/drawing/2014/main" id="{47AA6F2E-8AFC-5DCD-689F-2EAEAD01738F}"/>
              </a:ext>
            </a:extLst>
          </p:cNvPr>
          <p:cNvSpPr txBox="1"/>
          <p:nvPr/>
        </p:nvSpPr>
        <p:spPr>
          <a:xfrm>
            <a:off x="708038" y="6374251"/>
            <a:ext cx="241170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a:ln>
                  <a:noFill/>
                </a:ln>
                <a:solidFill>
                  <a:srgbClr val="FFB608"/>
                </a:solidFill>
                <a:effectLst/>
                <a:uLnTx/>
                <a:uFillTx/>
                <a:latin typeface="Futura Std Book" panose="020B0502020204020303" pitchFamily="34" charset="0"/>
                <a:ea typeface="+mn-ea"/>
                <a:cs typeface="+mn-cs"/>
              </a:rPr>
              <a:t>$2.5 Billion </a:t>
            </a:r>
            <a: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t>Available  </a:t>
            </a:r>
            <a:b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br>
            <a:r>
              <a:rPr kumimoji="0" lang="en" sz="1400" b="0"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rPr>
              <a:t>for Discretionary Grants</a:t>
            </a:r>
          </a:p>
        </p:txBody>
      </p:sp>
      <p:cxnSp>
        <p:nvCxnSpPr>
          <p:cNvPr id="9" name="Straight Connector 8">
            <a:extLst>
              <a:ext uri="{FF2B5EF4-FFF2-40B4-BE49-F238E27FC236}">
                <a16:creationId xmlns:a16="http://schemas.microsoft.com/office/drawing/2014/main" id="{F22FF69E-6E1F-D2A1-83AA-4346A11D3E87}"/>
              </a:ext>
            </a:extLst>
          </p:cNvPr>
          <p:cNvCxnSpPr>
            <a:cxnSpLocks/>
          </p:cNvCxnSpPr>
          <p:nvPr/>
        </p:nvCxnSpPr>
        <p:spPr>
          <a:xfrm>
            <a:off x="1568452" y="5313403"/>
            <a:ext cx="690880" cy="0"/>
          </a:xfrm>
          <a:prstGeom prst="line">
            <a:avLst/>
          </a:prstGeom>
          <a:ln w="3175">
            <a:solidFill>
              <a:srgbClr val="4D4D4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76F1E-9A9D-CE7B-2B41-A839B78C28D5}"/>
              </a:ext>
            </a:extLst>
          </p:cNvPr>
          <p:cNvCxnSpPr>
            <a:cxnSpLocks/>
          </p:cNvCxnSpPr>
          <p:nvPr/>
        </p:nvCxnSpPr>
        <p:spPr>
          <a:xfrm>
            <a:off x="1568452" y="6177807"/>
            <a:ext cx="690880" cy="0"/>
          </a:xfrm>
          <a:prstGeom prst="line">
            <a:avLst/>
          </a:prstGeom>
          <a:ln w="3175">
            <a:solidFill>
              <a:srgbClr val="4D4D4C"/>
            </a:solidFill>
          </a:ln>
        </p:spPr>
        <p:style>
          <a:lnRef idx="1">
            <a:schemeClr val="accent1"/>
          </a:lnRef>
          <a:fillRef idx="0">
            <a:schemeClr val="accent1"/>
          </a:fillRef>
          <a:effectRef idx="0">
            <a:schemeClr val="accent1"/>
          </a:effectRef>
          <a:fontRef idx="minor">
            <a:schemeClr val="tx1"/>
          </a:fontRef>
        </p:style>
      </p:cxnSp>
      <p:pic>
        <p:nvPicPr>
          <p:cNvPr id="13" name="Picture 12" descr="Chart, bar chart&#10;&#10;Description automatically generated">
            <a:extLst>
              <a:ext uri="{FF2B5EF4-FFF2-40B4-BE49-F238E27FC236}">
                <a16:creationId xmlns:a16="http://schemas.microsoft.com/office/drawing/2014/main" id="{4749C4F6-8F4E-479D-80AF-29B8D1B01F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6239" y="1722111"/>
            <a:ext cx="5527298" cy="5163224"/>
          </a:xfrm>
          <a:prstGeom prst="rect">
            <a:avLst/>
          </a:prstGeom>
        </p:spPr>
      </p:pic>
      <p:sp>
        <p:nvSpPr>
          <p:cNvPr id="11" name="TextBox 10">
            <a:extLst>
              <a:ext uri="{FF2B5EF4-FFF2-40B4-BE49-F238E27FC236}">
                <a16:creationId xmlns:a16="http://schemas.microsoft.com/office/drawing/2014/main" id="{A9352632-321E-95FD-8882-FCE0C3CE60D5}"/>
              </a:ext>
            </a:extLst>
          </p:cNvPr>
          <p:cNvSpPr txBox="1"/>
          <p:nvPr/>
        </p:nvSpPr>
        <p:spPr>
          <a:xfrm>
            <a:off x="726626" y="7318386"/>
            <a:ext cx="241170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a:ln>
                  <a:noFill/>
                </a:ln>
                <a:solidFill>
                  <a:srgbClr val="FFB608"/>
                </a:solidFill>
                <a:effectLst/>
                <a:uLnTx/>
                <a:uFillTx/>
                <a:latin typeface="Futura Std Book" panose="020B0502020204020303" pitchFamily="34" charset="0"/>
                <a:ea typeface="+mn-ea"/>
                <a:cs typeface="+mn-cs"/>
              </a:rPr>
              <a:t>$</a:t>
            </a:r>
            <a: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t>175 M</a:t>
            </a:r>
            <a:b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br>
            <a:r>
              <a:rPr kumimoji="0" lang="en" sz="1400" b="0"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rPr>
              <a:t>New York State</a:t>
            </a:r>
          </a:p>
        </p:txBody>
      </p:sp>
      <p:cxnSp>
        <p:nvCxnSpPr>
          <p:cNvPr id="14" name="Straight Connector 13">
            <a:extLst>
              <a:ext uri="{FF2B5EF4-FFF2-40B4-BE49-F238E27FC236}">
                <a16:creationId xmlns:a16="http://schemas.microsoft.com/office/drawing/2014/main" id="{81E4C0FE-6F23-251F-ADCA-2F19BC446982}"/>
              </a:ext>
            </a:extLst>
          </p:cNvPr>
          <p:cNvCxnSpPr>
            <a:cxnSpLocks/>
          </p:cNvCxnSpPr>
          <p:nvPr/>
        </p:nvCxnSpPr>
        <p:spPr>
          <a:xfrm>
            <a:off x="1587040" y="7121942"/>
            <a:ext cx="690880" cy="0"/>
          </a:xfrm>
          <a:prstGeom prst="line">
            <a:avLst/>
          </a:prstGeom>
          <a:ln w="3175">
            <a:solidFill>
              <a:srgbClr val="4D4D4C"/>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E0AB255-0841-5F18-9328-3837F6BECA79}"/>
              </a:ext>
            </a:extLst>
          </p:cNvPr>
          <p:cNvSpPr/>
          <p:nvPr/>
        </p:nvSpPr>
        <p:spPr>
          <a:xfrm>
            <a:off x="8583168" y="7571231"/>
            <a:ext cx="2194560" cy="57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759082C-2594-D84F-7ECC-06285940E1D9}"/>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50000"/>
              </a:lnSpc>
              <a:spcBef>
                <a:spcPts val="10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a:rPr>
              <a:t>EV Charging Solutions with Blink</a:t>
            </a:r>
            <a:br>
              <a:rPr lang="en" sz="600" b="0" i="0" u="none" strike="noStrike" kern="1200" cap="none" spc="0" normalizeH="0" baseline="0" noProof="0">
                <a:ln>
                  <a:noFill/>
                </a:ln>
                <a:solidFill>
                  <a:srgbClr val="4C4C4E"/>
                </a:solidFill>
                <a:effectLst/>
                <a:uLnTx/>
                <a:uFillTx/>
                <a:latin typeface="Futura Std Book" panose="020B0502020204020303" pitchFamily="34" charset="0"/>
              </a:rPr>
            </a:br>
            <a:r>
              <a:rPr kumimoji="0" lang="en" sz="600" b="0" i="0" u="none" strike="noStrike" kern="1200" cap="none" spc="0" normalizeH="0" baseline="0" noProof="0">
                <a:ln>
                  <a:noFill/>
                </a:ln>
                <a:solidFill>
                  <a:srgbClr val="4C4C4E"/>
                </a:solidFill>
                <a:effectLst/>
                <a:uLnTx/>
                <a:uFillTx/>
                <a:latin typeface="Futura Std Book"/>
              </a:rPr>
              <a:t>© </a:t>
            </a:r>
            <a:r>
              <a:rPr lang="en" sz="600">
                <a:solidFill>
                  <a:srgbClr val="4C4C4E"/>
                </a:solidFill>
                <a:latin typeface="Futura Std Book"/>
              </a:rPr>
              <a:t>2023</a:t>
            </a:r>
            <a:r>
              <a:rPr kumimoji="0" lang="en" sz="600" b="0" i="0" u="none" strike="noStrike" kern="1200" cap="none" spc="0" normalizeH="0" baseline="0" noProof="0">
                <a:ln>
                  <a:noFill/>
                </a:ln>
                <a:solidFill>
                  <a:srgbClr val="4C4C4E"/>
                </a:solidFill>
                <a:effectLst/>
                <a:uLnTx/>
                <a:uFillTx/>
                <a:latin typeface="Futura Std Book"/>
              </a:rPr>
              <a:t> Blink Charging Co.  All Rights Reserved.</a:t>
            </a:r>
            <a:endParaRPr lang="en" sz="600" b="0" i="0" u="none" strike="noStrike" kern="1200" cap="none" spc="0" normalizeH="0" baseline="0" noProof="0">
              <a:ln>
                <a:noFill/>
              </a:ln>
              <a:solidFill>
                <a:srgbClr val="4C4C4E"/>
              </a:solidFill>
              <a:effectLst/>
              <a:uLnTx/>
              <a:uFillTx/>
              <a:latin typeface="Futura Std Book"/>
            </a:endParaRPr>
          </a:p>
        </p:txBody>
      </p:sp>
    </p:spTree>
    <p:extLst>
      <p:ext uri="{BB962C8B-B14F-4D97-AF65-F5344CB8AC3E}">
        <p14:creationId xmlns:p14="http://schemas.microsoft.com/office/powerpoint/2010/main" val="4144410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44">
            <a:extLst>
              <a:ext uri="{FF2B5EF4-FFF2-40B4-BE49-F238E27FC236}">
                <a16:creationId xmlns:a16="http://schemas.microsoft.com/office/drawing/2014/main" id="{D56DB7E8-3024-3D47-9C63-1562F5F8EA26}"/>
              </a:ext>
            </a:extLst>
          </p:cNvPr>
          <p:cNvSpPr/>
          <p:nvPr/>
        </p:nvSpPr>
        <p:spPr>
          <a:xfrm>
            <a:off x="-17213" y="487464"/>
            <a:ext cx="2095934" cy="21544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10" name="TextBox 9">
            <a:extLst>
              <a:ext uri="{FF2B5EF4-FFF2-40B4-BE49-F238E27FC236}">
                <a16:creationId xmlns:a16="http://schemas.microsoft.com/office/drawing/2014/main" id="{7E821E69-7782-4F46-A3D7-DB52ACF1EA54}"/>
              </a:ext>
            </a:extLst>
          </p:cNvPr>
          <p:cNvSpPr txBox="1"/>
          <p:nvPr/>
        </p:nvSpPr>
        <p:spPr>
          <a:xfrm>
            <a:off x="386086" y="7663738"/>
            <a:ext cx="2198248" cy="215444"/>
          </a:xfrm>
          <a:prstGeom prst="rect">
            <a:avLst/>
          </a:prstGeom>
          <a:noFill/>
        </p:spPr>
        <p:txBody>
          <a:bodyPr wrap="square" rtlCol="0">
            <a:spAutoFit/>
          </a:bodyPr>
          <a:lstStyle/>
          <a:p>
            <a:pPr>
              <a:spcBef>
                <a:spcPts val="100"/>
              </a:spcBef>
            </a:pPr>
            <a:r>
              <a:rPr lang="en" sz="800">
                <a:solidFill>
                  <a:srgbClr val="4C4C4E"/>
                </a:solidFill>
                <a:latin typeface="Futura Std Book" panose="020B0502020204020303" pitchFamily="34" charset="0"/>
              </a:rPr>
              <a:t>BlinkCharging.com • (888) 998.2546 </a:t>
            </a:r>
          </a:p>
        </p:txBody>
      </p:sp>
      <p:sp>
        <p:nvSpPr>
          <p:cNvPr id="12" name="TextBox 11">
            <a:extLst>
              <a:ext uri="{FF2B5EF4-FFF2-40B4-BE49-F238E27FC236}">
                <a16:creationId xmlns:a16="http://schemas.microsoft.com/office/drawing/2014/main" id="{C86B9CD9-7BA0-1649-AED5-567800736E9D}"/>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algn="r">
              <a:lnSpc>
                <a:spcPct val="150000"/>
              </a:lnSpc>
              <a:spcBef>
                <a:spcPts val="100"/>
              </a:spcBef>
            </a:pPr>
            <a:r>
              <a:rPr lang="en" sz="600">
                <a:solidFill>
                  <a:schemeClr val="bg1"/>
                </a:solidFill>
                <a:latin typeface="Futura Std Book"/>
              </a:rPr>
              <a:t>EV Charging Solutions with Blink</a:t>
            </a:r>
            <a:br>
              <a:rPr lang="en" sz="600">
                <a:latin typeface="Futura Std Book" panose="020B0502020204020303" pitchFamily="34" charset="0"/>
              </a:rPr>
            </a:br>
            <a:r>
              <a:rPr lang="en" sz="600">
                <a:solidFill>
                  <a:schemeClr val="bg1"/>
                </a:solidFill>
                <a:latin typeface="Futura Std Book"/>
              </a:rPr>
              <a:t>© 2023 Blink Charging Co.  All Rights Reserved.</a:t>
            </a:r>
          </a:p>
        </p:txBody>
      </p:sp>
      <p:sp>
        <p:nvSpPr>
          <p:cNvPr id="11" name="TextBox 10">
            <a:extLst>
              <a:ext uri="{FF2B5EF4-FFF2-40B4-BE49-F238E27FC236}">
                <a16:creationId xmlns:a16="http://schemas.microsoft.com/office/drawing/2014/main" id="{FC7E780D-11FE-854C-9F08-A9A3763315C6}"/>
              </a:ext>
            </a:extLst>
          </p:cNvPr>
          <p:cNvSpPr txBox="1"/>
          <p:nvPr/>
        </p:nvSpPr>
        <p:spPr>
          <a:xfrm>
            <a:off x="413796" y="467946"/>
            <a:ext cx="1917028"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Incentives for EVSE</a:t>
            </a:r>
          </a:p>
        </p:txBody>
      </p:sp>
      <p:sp>
        <p:nvSpPr>
          <p:cNvPr id="15" name="TextBox 14">
            <a:extLst>
              <a:ext uri="{FF2B5EF4-FFF2-40B4-BE49-F238E27FC236}">
                <a16:creationId xmlns:a16="http://schemas.microsoft.com/office/drawing/2014/main" id="{CF730520-5DA4-F745-887A-AB74EB96AE78}"/>
              </a:ext>
            </a:extLst>
          </p:cNvPr>
          <p:cNvSpPr txBox="1"/>
          <p:nvPr/>
        </p:nvSpPr>
        <p:spPr>
          <a:xfrm>
            <a:off x="417236" y="893456"/>
            <a:ext cx="6660424" cy="400110"/>
          </a:xfrm>
          <a:prstGeom prst="rect">
            <a:avLst/>
          </a:prstGeom>
          <a:noFill/>
        </p:spPr>
        <p:txBody>
          <a:bodyPr wrap="square" lIns="91440" tIns="45720" rIns="91440" bIns="45720" rtlCol="0" anchor="t">
            <a:spAutoFit/>
          </a:bodyPr>
          <a:lstStyle/>
          <a:p>
            <a:r>
              <a:rPr lang="en" sz="2000">
                <a:solidFill>
                  <a:schemeClr val="accent6"/>
                </a:solidFill>
                <a:latin typeface="Futura Std Medium"/>
                <a:ea typeface="+mn-lt"/>
                <a:cs typeface="+mn-lt"/>
              </a:rPr>
              <a:t>DOT Grant program for EV chargers, alternative fuels</a:t>
            </a:r>
            <a:endParaRPr lang="en" sz="2000">
              <a:solidFill>
                <a:schemeClr val="accent6"/>
              </a:solidFill>
              <a:latin typeface="Futura Std Medium"/>
              <a:cs typeface="Calibri"/>
            </a:endParaRPr>
          </a:p>
        </p:txBody>
      </p:sp>
      <p:sp>
        <p:nvSpPr>
          <p:cNvPr id="17" name="TextBox 16">
            <a:extLst>
              <a:ext uri="{FF2B5EF4-FFF2-40B4-BE49-F238E27FC236}">
                <a16:creationId xmlns:a16="http://schemas.microsoft.com/office/drawing/2014/main" id="{666E87D1-13EB-A846-AFC5-79B67AF9F943}"/>
              </a:ext>
            </a:extLst>
          </p:cNvPr>
          <p:cNvSpPr txBox="1"/>
          <p:nvPr/>
        </p:nvSpPr>
        <p:spPr>
          <a:xfrm>
            <a:off x="415164" y="1469330"/>
            <a:ext cx="6370930" cy="5786199"/>
          </a:xfrm>
          <a:prstGeom prst="rect">
            <a:avLst/>
          </a:prstGeom>
          <a:noFill/>
        </p:spPr>
        <p:txBody>
          <a:bodyPr wrap="square" lIns="91440" tIns="45720" rIns="91440" bIns="45720" rtlCol="0" anchor="t">
            <a:spAutoFit/>
          </a:bodyPr>
          <a:lstStyle/>
          <a:p>
            <a:r>
              <a:rPr lang="en-US" sz="1400" dirty="0">
                <a:latin typeface="Futura Std Book"/>
              </a:rPr>
              <a:t>The U.S. Department of Transportation’s new Charging and Fueling Infrastructure (CFI) Discretionary Grant Program awards competitive grants to infrastructure projects to fill gaps in the national charging and alternative-fueling network.</a:t>
            </a:r>
            <a:endParaRPr lang="en-US" dirty="0">
              <a:latin typeface="Futura Std Book" panose="020B0502020204020303" pitchFamily="34" charset="0"/>
            </a:endParaRPr>
          </a:p>
          <a:p>
            <a:endParaRPr lang="en-US" sz="1400" dirty="0">
              <a:latin typeface="Futura Std Book" panose="020B0502020204020303" pitchFamily="34" charset="0"/>
            </a:endParaRPr>
          </a:p>
          <a:p>
            <a:r>
              <a:rPr lang="en-US" sz="1600" b="1" dirty="0">
                <a:solidFill>
                  <a:srgbClr val="4C4C4E"/>
                </a:solidFill>
                <a:latin typeface="Futura Std Medium"/>
              </a:rPr>
              <a:t>$2.5 Billion in Funding from the Charging and Fueling Infrastructure program will:</a:t>
            </a:r>
          </a:p>
          <a:p>
            <a:pPr marL="287655" indent="-179705" defTabSz="1097280">
              <a:lnSpc>
                <a:spcPct val="90000"/>
              </a:lnSpc>
              <a:spcBef>
                <a:spcPts val="900"/>
              </a:spcBef>
              <a:buFont typeface="Arial" panose="020B0604020202020204" pitchFamily="34" charset="0"/>
              <a:buChar char="•"/>
            </a:pPr>
            <a:r>
              <a:rPr lang="en-US" sz="1400" dirty="0">
                <a:latin typeface="Futura Std Book"/>
              </a:rPr>
              <a:t>Flow directly to state and local agencies to build infrastructure for electric, hydrogen, propane and natural gas vehicles. </a:t>
            </a:r>
          </a:p>
          <a:p>
            <a:pPr marL="287655" indent="-179705" defTabSz="1097280">
              <a:lnSpc>
                <a:spcPct val="90000"/>
              </a:lnSpc>
              <a:spcBef>
                <a:spcPts val="900"/>
              </a:spcBef>
              <a:buFont typeface="Arial" panose="020B0604020202020204" pitchFamily="34" charset="0"/>
              <a:buChar char="•"/>
            </a:pPr>
            <a:r>
              <a:rPr lang="en-US" sz="1400" dirty="0">
                <a:latin typeface="Futura Std Book"/>
              </a:rPr>
              <a:t>Be split equally between state-designated alternative fuel corridors and community gathering points like stores and apartment complexes, the latter of which will be prioritized for rural areas and disadvantaged communities.</a:t>
            </a:r>
          </a:p>
          <a:p>
            <a:pPr marL="287655" indent="-179705" defTabSz="1097280">
              <a:lnSpc>
                <a:spcPct val="90000"/>
              </a:lnSpc>
              <a:spcBef>
                <a:spcPts val="900"/>
              </a:spcBef>
              <a:buFont typeface="Arial" panose="020B0604020202020204" pitchFamily="34" charset="0"/>
              <a:buChar char="•"/>
            </a:pPr>
            <a:r>
              <a:rPr lang="en-US" sz="1400" dirty="0">
                <a:latin typeface="Futura Std Book"/>
              </a:rPr>
              <a:t>Mostly fund slower, “Level 2” chargers at common stopping points and near residences.</a:t>
            </a:r>
          </a:p>
          <a:p>
            <a:pPr marL="287655" indent="-179705" defTabSz="1097280">
              <a:lnSpc>
                <a:spcPct val="90000"/>
              </a:lnSpc>
              <a:spcBef>
                <a:spcPts val="900"/>
              </a:spcBef>
              <a:buFont typeface="Arial" panose="020B0604020202020204" pitchFamily="34" charset="0"/>
              <a:buChar char="•"/>
            </a:pPr>
            <a:r>
              <a:rPr lang="en-US" sz="1400" dirty="0">
                <a:latin typeface="Futura Std Book"/>
              </a:rPr>
              <a:t>Go to a range of state, local and tribal agencies and the grants are discretionary.</a:t>
            </a:r>
          </a:p>
          <a:p>
            <a:endParaRPr lang="en-US" sz="1400" dirty="0">
              <a:solidFill>
                <a:srgbClr val="4C4C4E"/>
              </a:solidFill>
              <a:latin typeface="Futura Std Book" panose="020B0502020204020303" pitchFamily="34" charset="0"/>
            </a:endParaRPr>
          </a:p>
          <a:p>
            <a:r>
              <a:rPr lang="en" sz="1600" b="1">
                <a:solidFill>
                  <a:srgbClr val="4C4C4E"/>
                </a:solidFill>
                <a:latin typeface="Futura Std Medium"/>
              </a:rPr>
              <a:t>Who is eligible?</a:t>
            </a:r>
            <a:endParaRPr lang="en-US" sz="1600" b="1" dirty="0">
              <a:solidFill>
                <a:srgbClr val="4C4C4E"/>
              </a:solidFill>
              <a:latin typeface="Futura Std Medium"/>
            </a:endParaRPr>
          </a:p>
          <a:p>
            <a:pPr marL="285750" indent="-285750">
              <a:buFont typeface="Arial"/>
              <a:buChar char="•"/>
            </a:pPr>
            <a:r>
              <a:rPr lang="en-US" sz="1400" dirty="0">
                <a:latin typeface="Futura Std Book"/>
              </a:rPr>
              <a:t>City or township governments</a:t>
            </a:r>
          </a:p>
          <a:p>
            <a:pPr marL="285750" indent="-285750">
              <a:buFont typeface="Arial"/>
              <a:buChar char="•"/>
            </a:pPr>
            <a:r>
              <a:rPr lang="en-US" sz="1400" dirty="0">
                <a:latin typeface="Futura Std Book"/>
              </a:rPr>
              <a:t>Public and State controlled institutions of higher education</a:t>
            </a:r>
          </a:p>
          <a:p>
            <a:pPr marL="285750" indent="-285750">
              <a:buFont typeface="Arial"/>
              <a:buChar char="•"/>
            </a:pPr>
            <a:r>
              <a:rPr lang="en-US" sz="1400" dirty="0">
                <a:latin typeface="Futura Std Book"/>
              </a:rPr>
              <a:t>Special district governments</a:t>
            </a:r>
          </a:p>
          <a:p>
            <a:pPr marL="285750" indent="-285750">
              <a:buFont typeface="Arial"/>
              <a:buChar char="•"/>
            </a:pPr>
            <a:r>
              <a:rPr lang="en-US" sz="1400" dirty="0">
                <a:latin typeface="Futura Std Book"/>
              </a:rPr>
              <a:t>Native American tribal governments (Federally recognized)</a:t>
            </a:r>
          </a:p>
          <a:p>
            <a:pPr marL="285750" indent="-285750">
              <a:buFont typeface="Arial"/>
              <a:buChar char="•"/>
            </a:pPr>
            <a:r>
              <a:rPr lang="en-US" sz="1400" dirty="0">
                <a:latin typeface="Futura Std Book"/>
              </a:rPr>
              <a:t>Public housing authorities/Indian housing authorities</a:t>
            </a:r>
          </a:p>
          <a:p>
            <a:pPr marL="285750" indent="-285750">
              <a:buFont typeface="Arial"/>
              <a:buChar char="•"/>
            </a:pPr>
            <a:r>
              <a:rPr lang="en-US" sz="1400" dirty="0">
                <a:latin typeface="Futura Std Book"/>
              </a:rPr>
              <a:t>County governments</a:t>
            </a:r>
          </a:p>
          <a:p>
            <a:pPr marL="285750" indent="-285750">
              <a:buFont typeface="Arial"/>
              <a:buChar char="•"/>
            </a:pPr>
            <a:r>
              <a:rPr lang="en-US" sz="1400" dirty="0">
                <a:latin typeface="Futura Std Book"/>
              </a:rPr>
              <a:t>State governments</a:t>
            </a:r>
          </a:p>
        </p:txBody>
      </p:sp>
      <p:pic>
        <p:nvPicPr>
          <p:cNvPr id="14" name="Рисунок 7">
            <a:extLst>
              <a:ext uri="{FF2B5EF4-FFF2-40B4-BE49-F238E27FC236}">
                <a16:creationId xmlns:a16="http://schemas.microsoft.com/office/drawing/2014/main" id="{CF183529-3CEF-A64F-AC34-1707143429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pic>
        <p:nvPicPr>
          <p:cNvPr id="2" name="Picture 2">
            <a:extLst>
              <a:ext uri="{FF2B5EF4-FFF2-40B4-BE49-F238E27FC236}">
                <a16:creationId xmlns:a16="http://schemas.microsoft.com/office/drawing/2014/main" id="{ED104AF6-1B4F-DA94-392C-685EC4377474}"/>
              </a:ext>
            </a:extLst>
          </p:cNvPr>
          <p:cNvPicPr>
            <a:picLocks noChangeAspect="1"/>
          </p:cNvPicPr>
          <p:nvPr/>
        </p:nvPicPr>
        <p:blipFill rotWithShape="1">
          <a:blip r:embed="rId4"/>
          <a:srcRect r="6122"/>
          <a:stretch/>
        </p:blipFill>
        <p:spPr>
          <a:xfrm>
            <a:off x="7323464" y="1"/>
            <a:ext cx="3664594" cy="8229599"/>
          </a:xfrm>
          <a:prstGeom prst="rect">
            <a:avLst/>
          </a:prstGeom>
        </p:spPr>
      </p:pic>
      <p:pic>
        <p:nvPicPr>
          <p:cNvPr id="4" name="Рисунок 10">
            <a:extLst>
              <a:ext uri="{FF2B5EF4-FFF2-40B4-BE49-F238E27FC236}">
                <a16:creationId xmlns:a16="http://schemas.microsoft.com/office/drawing/2014/main" id="{75E865D1-7396-9211-627E-81A0573AFA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99248" y="477838"/>
            <a:ext cx="707571" cy="287451"/>
          </a:xfrm>
          <a:prstGeom prst="rect">
            <a:avLst/>
          </a:prstGeom>
        </p:spPr>
      </p:pic>
    </p:spTree>
    <p:extLst>
      <p:ext uri="{BB962C8B-B14F-4D97-AF65-F5344CB8AC3E}">
        <p14:creationId xmlns:p14="http://schemas.microsoft.com/office/powerpoint/2010/main" val="4281595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14EE32-3240-BE6D-9B05-85E3CB7CE9B5}"/>
              </a:ext>
            </a:extLst>
          </p:cNvPr>
          <p:cNvSpPr txBox="1"/>
          <p:nvPr/>
        </p:nvSpPr>
        <p:spPr>
          <a:xfrm>
            <a:off x="5475454" y="5358290"/>
            <a:ext cx="5102237" cy="286232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4C4C4E"/>
                </a:solidFill>
                <a:effectLst/>
                <a:uLnTx/>
                <a:uFillTx/>
                <a:latin typeface="Futura Std Book" panose="020B0502020204020303" pitchFamily="34" charset="0"/>
                <a:ea typeface="+mn-ea"/>
                <a:cs typeface="+mn-cs"/>
              </a:rPr>
              <a:t>Success Story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F5BD36"/>
              </a:solidFill>
              <a:effectLst/>
              <a:uLnTx/>
              <a:uFillTx/>
              <a:latin typeface="Futura Std Light" panose="020B0402020204020303" pitchFamily="34" charset="0"/>
              <a:ea typeface="+mn-ea"/>
              <a:cs typeface="+mn-cs"/>
            </a:endParaRPr>
          </a:p>
          <a:p>
            <a:pPr>
              <a:defRPr/>
            </a:pPr>
            <a:r>
              <a:rPr kumimoji="0" lang="en-US" sz="1400" b="0" i="1" u="none" strike="noStrike" kern="1200" cap="none" spc="0" normalizeH="0" baseline="0" noProof="0" dirty="0">
                <a:ln>
                  <a:noFill/>
                </a:ln>
                <a:solidFill>
                  <a:srgbClr val="F5BD36"/>
                </a:solidFill>
                <a:effectLst/>
                <a:uLnTx/>
                <a:uFillTx/>
                <a:latin typeface="Futura Std Light"/>
              </a:rPr>
              <a:t>Blink announced the deployment of 42 Blink IQ 200 charging ports at ten Four Brothers Pizza </a:t>
            </a:r>
            <a:r>
              <a:rPr lang="en-US" sz="1400" i="1" dirty="0">
                <a:solidFill>
                  <a:srgbClr val="F5BD36"/>
                </a:solidFill>
                <a:latin typeface="Futura Std Light"/>
              </a:rPr>
              <a:t>In </a:t>
            </a:r>
            <a:r>
              <a:rPr kumimoji="0" lang="en-US" sz="1400" b="0" i="1" u="none" strike="noStrike" kern="1200" cap="none" spc="0" normalizeH="0" baseline="0" noProof="0" dirty="0">
                <a:ln>
                  <a:noFill/>
                </a:ln>
                <a:solidFill>
                  <a:srgbClr val="F5BD36"/>
                </a:solidFill>
                <a:effectLst/>
                <a:uLnTx/>
                <a:uFillTx/>
                <a:latin typeface="Futura Std Light"/>
              </a:rPr>
              <a:t>locations across New York.</a:t>
            </a:r>
            <a:r>
              <a:rPr lang="en-US" sz="1400" i="1" dirty="0">
                <a:solidFill>
                  <a:srgbClr val="F5BD36"/>
                </a:solidFill>
                <a:latin typeface="Futura Std Light"/>
              </a:rPr>
              <a:t> </a:t>
            </a:r>
            <a:endParaRPr lang="en-US" sz="1400" b="0" i="1" u="none" strike="noStrike" kern="1200" cap="none" spc="0" normalizeH="0" baseline="0" noProof="0" dirty="0">
              <a:ln>
                <a:noFill/>
              </a:ln>
              <a:solidFill>
                <a:srgbClr val="F5BD36"/>
              </a:solidFill>
              <a:effectLst/>
              <a:uLnTx/>
              <a:uFillTx/>
              <a:latin typeface="Futura Std Light" panose="020B04020202040203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D4D4C"/>
                </a:solidFill>
                <a:effectLst/>
                <a:uLnTx/>
                <a:uFillTx/>
                <a:latin typeface="Futura Std Light" panose="020B0402020204020303" pitchFamily="34" charset="0"/>
                <a:ea typeface="+mn-ea"/>
                <a:cs typeface="+mn-cs"/>
              </a:rPr>
              <a:t>The dual-port chargers were made possible through the Charge Ready program from the New York State Energy Research and Development Authority (NYSERDA) and the Make Ready incentive offered by New York utilities. These rebates and incentives facilitated the charger installations at little to no cost to Blink or Four Brothers – further expanding EV infrastructure in the area.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D4D4C"/>
              </a:solidFill>
              <a:effectLst/>
              <a:uLnTx/>
              <a:uFillTx/>
              <a:latin typeface="Futura Std Book" panose="020B0502020204020303" pitchFamily="34" charset="0"/>
              <a:ea typeface="+mn-ea"/>
              <a:cs typeface="+mn-cs"/>
            </a:endParaRPr>
          </a:p>
        </p:txBody>
      </p:sp>
      <p:sp>
        <p:nvSpPr>
          <p:cNvPr id="4" name="Text Placeholder 3">
            <a:extLst>
              <a:ext uri="{FF2B5EF4-FFF2-40B4-BE49-F238E27FC236}">
                <a16:creationId xmlns:a16="http://schemas.microsoft.com/office/drawing/2014/main" id="{41C25DDF-EE10-254F-BFBE-1DBD95567447}"/>
              </a:ext>
            </a:extLst>
          </p:cNvPr>
          <p:cNvSpPr>
            <a:spLocks noGrp="1"/>
          </p:cNvSpPr>
          <p:nvPr>
            <p:ph type="body" sz="quarter" idx="12"/>
          </p:nvPr>
        </p:nvSpPr>
        <p:spPr/>
        <p:txBody>
          <a:bodyPr>
            <a:normAutofit lnSpcReduction="10000"/>
          </a:bodyPr>
          <a:lstStyle/>
          <a:p>
            <a:r>
              <a:rPr lang="en-US" dirty="0">
                <a:solidFill>
                  <a:schemeClr val="accent6"/>
                </a:solidFill>
              </a:rPr>
              <a:t>New York EV Policies</a:t>
            </a:r>
          </a:p>
        </p:txBody>
      </p:sp>
      <p:sp>
        <p:nvSpPr>
          <p:cNvPr id="8" name="Text Placeholder 2">
            <a:extLst>
              <a:ext uri="{FF2B5EF4-FFF2-40B4-BE49-F238E27FC236}">
                <a16:creationId xmlns:a16="http://schemas.microsoft.com/office/drawing/2014/main" id="{E8DDFD95-9830-6D41-BCA5-410190EB9298}"/>
              </a:ext>
            </a:extLst>
          </p:cNvPr>
          <p:cNvSpPr>
            <a:spLocks noGrp="1"/>
          </p:cNvSpPr>
          <p:nvPr>
            <p:ph type="body" sz="quarter" idx="14"/>
          </p:nvPr>
        </p:nvSpPr>
        <p:spPr>
          <a:xfrm>
            <a:off x="409576" y="1748733"/>
            <a:ext cx="4994779" cy="2550802"/>
          </a:xfrm>
        </p:spPr>
        <p:txBody>
          <a:bodyPr>
            <a:normAutofit fontScale="92500"/>
          </a:bodyPr>
          <a:lstStyle/>
          <a:p>
            <a:r>
              <a:rPr lang="en-US" sz="1400" dirty="0">
                <a:latin typeface="Futura Std Book" panose="020B0502020204020303" pitchFamily="34" charset="0"/>
              </a:rPr>
              <a:t>Clean Fleets NY supports deployment of charging</a:t>
            </a:r>
            <a:br>
              <a:rPr lang="en-US" sz="1400" dirty="0">
                <a:latin typeface="Futura Std Book" panose="020B0502020204020303" pitchFamily="34" charset="0"/>
              </a:rPr>
            </a:br>
            <a:r>
              <a:rPr lang="en-US" sz="1400" dirty="0">
                <a:latin typeface="Futura Std Book" panose="020B0502020204020303" pitchFamily="34" charset="0"/>
              </a:rPr>
              <a:t>infrastructure and light-duty EVs in government fleets.</a:t>
            </a:r>
          </a:p>
          <a:p>
            <a:r>
              <a:rPr lang="en-US" sz="1400" dirty="0">
                <a:latin typeface="Futura Std Book" panose="020B0502020204020303" pitchFamily="34" charset="0"/>
              </a:rPr>
              <a:t>New vehicles sold are to meet CA emission standards.</a:t>
            </a:r>
          </a:p>
          <a:p>
            <a:r>
              <a:rPr lang="en-US" sz="1400" dirty="0">
                <a:latin typeface="Futura Std Book" panose="020B0502020204020303" pitchFamily="34" charset="0"/>
              </a:rPr>
              <a:t>The approved NY Scoping Plan goals:</a:t>
            </a:r>
          </a:p>
          <a:p>
            <a:pPr lvl="1"/>
            <a:r>
              <a:rPr lang="en-US" sz="1400" dirty="0">
                <a:latin typeface="Futura Std Book" panose="020B0502020204020303" pitchFamily="34" charset="0"/>
              </a:rPr>
              <a:t>3 million EVs on the road by 2030</a:t>
            </a:r>
          </a:p>
          <a:p>
            <a:pPr lvl="1"/>
            <a:r>
              <a:rPr lang="en-US" sz="1400" dirty="0">
                <a:latin typeface="Futura Std Book" panose="020B0502020204020303" pitchFamily="34" charset="0"/>
              </a:rPr>
              <a:t>Achieving 70% renewable energy by 2030</a:t>
            </a:r>
          </a:p>
          <a:p>
            <a:pPr lvl="1"/>
            <a:r>
              <a:rPr lang="en-US" sz="1400" dirty="0">
                <a:latin typeface="Futura Std Book" panose="020B0502020204020303" pitchFamily="34" charset="0"/>
              </a:rPr>
              <a:t>Cutting emissions 40% by 2030</a:t>
            </a:r>
          </a:p>
          <a:p>
            <a:pPr lvl="1"/>
            <a:r>
              <a:rPr lang="en-US" sz="1400" dirty="0">
                <a:latin typeface="Futura Std Book" panose="020B0502020204020303" pitchFamily="34" charset="0"/>
              </a:rPr>
              <a:t>Building codes requiring EV charging readiness</a:t>
            </a:r>
          </a:p>
          <a:p>
            <a:endParaRPr lang="en-US" sz="1400" dirty="0">
              <a:latin typeface="Futura Std Book" panose="020B0502020204020303" pitchFamily="34" charset="0"/>
            </a:endParaRPr>
          </a:p>
          <a:p>
            <a:pPr lvl="1"/>
            <a:endParaRPr lang="en-US" sz="1400" dirty="0">
              <a:latin typeface="Futura Std Book" panose="020B0502020204020303" pitchFamily="34" charset="0"/>
            </a:endParaRPr>
          </a:p>
          <a:p>
            <a:pPr lvl="1"/>
            <a:endParaRPr lang="en-US" sz="1400" dirty="0">
              <a:latin typeface="Futura Std Book" panose="020B0502020204020303" pitchFamily="34" charset="0"/>
            </a:endParaRPr>
          </a:p>
        </p:txBody>
      </p:sp>
      <p:sp>
        <p:nvSpPr>
          <p:cNvPr id="27" name="TextBox 26">
            <a:extLst>
              <a:ext uri="{FF2B5EF4-FFF2-40B4-BE49-F238E27FC236}">
                <a16:creationId xmlns:a16="http://schemas.microsoft.com/office/drawing/2014/main" id="{7053377A-A1A0-9145-ACF8-454B56B86909}"/>
              </a:ext>
            </a:extLst>
          </p:cNvPr>
          <p:cNvSpPr txBox="1"/>
          <p:nvPr/>
        </p:nvSpPr>
        <p:spPr>
          <a:xfrm>
            <a:off x="409575" y="467946"/>
            <a:ext cx="191702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Futura Std Book" panose="020B0502020204020303" pitchFamily="34" charset="0"/>
                <a:ea typeface="+mn-ea"/>
                <a:cs typeface="+mn-cs"/>
              </a:rPr>
              <a:t>New York Focus</a:t>
            </a:r>
          </a:p>
        </p:txBody>
      </p:sp>
      <p:pic>
        <p:nvPicPr>
          <p:cNvPr id="5" name="Picture 4">
            <a:extLst>
              <a:ext uri="{FF2B5EF4-FFF2-40B4-BE49-F238E27FC236}">
                <a16:creationId xmlns:a16="http://schemas.microsoft.com/office/drawing/2014/main" id="{5899FF55-0613-4E9E-9C39-A274CBE388BF}"/>
              </a:ext>
            </a:extLst>
          </p:cNvPr>
          <p:cNvPicPr>
            <a:picLocks noChangeAspect="1"/>
          </p:cNvPicPr>
          <p:nvPr/>
        </p:nvPicPr>
        <p:blipFill rotWithShape="1">
          <a:blip r:embed="rId3"/>
          <a:srcRect l="16655" t="35790" r="27747" b="8614"/>
          <a:stretch/>
        </p:blipFill>
        <p:spPr>
          <a:xfrm>
            <a:off x="5568446" y="1755238"/>
            <a:ext cx="5136733" cy="3417637"/>
          </a:xfrm>
          <a:prstGeom prst="rect">
            <a:avLst/>
          </a:prstGeom>
        </p:spPr>
      </p:pic>
      <p:sp>
        <p:nvSpPr>
          <p:cNvPr id="6" name="Rectangle 5">
            <a:extLst>
              <a:ext uri="{FF2B5EF4-FFF2-40B4-BE49-F238E27FC236}">
                <a16:creationId xmlns:a16="http://schemas.microsoft.com/office/drawing/2014/main" id="{3975BDFA-F4F9-CDF3-7B36-E28A7D9D9AE7}"/>
              </a:ext>
            </a:extLst>
          </p:cNvPr>
          <p:cNvSpPr/>
          <p:nvPr/>
        </p:nvSpPr>
        <p:spPr>
          <a:xfrm>
            <a:off x="-4085" y="4299534"/>
            <a:ext cx="4428940" cy="373630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utura Bk BT"/>
              <a:ea typeface="+mn-ea"/>
              <a:cs typeface="+mn-cs"/>
            </a:endParaRPr>
          </a:p>
        </p:txBody>
      </p:sp>
      <p:sp>
        <p:nvSpPr>
          <p:cNvPr id="9" name="TextBox 8">
            <a:extLst>
              <a:ext uri="{FF2B5EF4-FFF2-40B4-BE49-F238E27FC236}">
                <a16:creationId xmlns:a16="http://schemas.microsoft.com/office/drawing/2014/main" id="{14D39F72-FD6C-0BBC-7B54-CBB7341B8D7E}"/>
              </a:ext>
            </a:extLst>
          </p:cNvPr>
          <p:cNvSpPr txBox="1"/>
          <p:nvPr/>
        </p:nvSpPr>
        <p:spPr>
          <a:xfrm>
            <a:off x="283779" y="4620023"/>
            <a:ext cx="384775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t>Up to $2,000 for EVs</a:t>
            </a:r>
            <a:br>
              <a:rPr kumimoji="0" lang="en" sz="1800" b="1" i="0" u="none" strike="noStrike" kern="1200" cap="none" spc="0" normalizeH="0" baseline="0" noProof="0">
                <a:ln>
                  <a:noFill/>
                </a:ln>
                <a:solidFill>
                  <a:srgbClr val="64A743"/>
                </a:solidFill>
                <a:effectLst/>
                <a:uLnTx/>
                <a:uFillTx/>
                <a:latin typeface="Futura Std Medium" panose="020B0502020204020303" pitchFamily="34" charset="0"/>
                <a:ea typeface="+mn-ea"/>
                <a:cs typeface="+mn-cs"/>
              </a:rPr>
            </a:br>
            <a:r>
              <a:rPr kumimoji="0" lang="en" sz="1400" b="0"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rPr>
              <a:t>Drive Clean Rebate</a:t>
            </a:r>
          </a:p>
        </p:txBody>
      </p:sp>
      <p:sp>
        <p:nvSpPr>
          <p:cNvPr id="10" name="TextBox 9">
            <a:extLst>
              <a:ext uri="{FF2B5EF4-FFF2-40B4-BE49-F238E27FC236}">
                <a16:creationId xmlns:a16="http://schemas.microsoft.com/office/drawing/2014/main" id="{41D30F03-40F7-30BD-7E7A-8B50DEC6E6DB}"/>
              </a:ext>
            </a:extLst>
          </p:cNvPr>
          <p:cNvSpPr txBox="1"/>
          <p:nvPr/>
        </p:nvSpPr>
        <p:spPr>
          <a:xfrm>
            <a:off x="283779" y="5473875"/>
            <a:ext cx="384775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t>Up to $385k for EV Trucks &amp; Buses </a:t>
            </a:r>
            <a:b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br>
            <a:r>
              <a:rPr kumimoji="0" lang="en-US" sz="1400" b="0" i="0" u="none" strike="noStrike" kern="1200" cap="none" spc="0" normalizeH="0" baseline="0" noProof="0" dirty="0">
                <a:ln>
                  <a:noFill/>
                </a:ln>
                <a:solidFill>
                  <a:srgbClr val="4C4C4E"/>
                </a:solidFill>
                <a:effectLst/>
                <a:uLnTx/>
                <a:uFillTx/>
                <a:latin typeface="Futura Std Medium" panose="020B0502020204020303" pitchFamily="34" charset="0"/>
                <a:ea typeface="+mn-ea"/>
                <a:cs typeface="+mn-cs"/>
              </a:rPr>
              <a:t>New York State Truck Voucher Incentive</a:t>
            </a:r>
            <a:endParaRPr kumimoji="0" lang="en" sz="1400" b="0"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endParaRPr>
          </a:p>
        </p:txBody>
      </p:sp>
      <p:sp>
        <p:nvSpPr>
          <p:cNvPr id="11" name="TextBox 10">
            <a:extLst>
              <a:ext uri="{FF2B5EF4-FFF2-40B4-BE49-F238E27FC236}">
                <a16:creationId xmlns:a16="http://schemas.microsoft.com/office/drawing/2014/main" id="{75D0AC14-B598-483F-9FEB-F678A54D112F}"/>
              </a:ext>
            </a:extLst>
          </p:cNvPr>
          <p:cNvSpPr txBox="1"/>
          <p:nvPr/>
        </p:nvSpPr>
        <p:spPr>
          <a:xfrm>
            <a:off x="283778" y="6378145"/>
            <a:ext cx="384775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t>Up to $4,000 per Charging Port  </a:t>
            </a:r>
            <a:b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br>
            <a:r>
              <a:rPr kumimoji="0" lang="en" sz="1400" b="0"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rPr>
              <a:t>Charge Ready NY Program</a:t>
            </a:r>
          </a:p>
        </p:txBody>
      </p:sp>
      <p:cxnSp>
        <p:nvCxnSpPr>
          <p:cNvPr id="12" name="Straight Connector 11">
            <a:extLst>
              <a:ext uri="{FF2B5EF4-FFF2-40B4-BE49-F238E27FC236}">
                <a16:creationId xmlns:a16="http://schemas.microsoft.com/office/drawing/2014/main" id="{8937B8E8-E90C-101B-F388-77CAAE8F85CD}"/>
              </a:ext>
            </a:extLst>
          </p:cNvPr>
          <p:cNvCxnSpPr>
            <a:cxnSpLocks/>
          </p:cNvCxnSpPr>
          <p:nvPr/>
        </p:nvCxnSpPr>
        <p:spPr>
          <a:xfrm>
            <a:off x="1852230" y="5303283"/>
            <a:ext cx="690880" cy="0"/>
          </a:xfrm>
          <a:prstGeom prst="line">
            <a:avLst/>
          </a:prstGeom>
          <a:ln w="3175">
            <a:solidFill>
              <a:srgbClr val="4D4D4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FF15491-1498-4591-DFB1-E9DA026CABD5}"/>
              </a:ext>
            </a:extLst>
          </p:cNvPr>
          <p:cNvCxnSpPr>
            <a:cxnSpLocks/>
          </p:cNvCxnSpPr>
          <p:nvPr/>
        </p:nvCxnSpPr>
        <p:spPr>
          <a:xfrm>
            <a:off x="1852230" y="6167687"/>
            <a:ext cx="690880" cy="0"/>
          </a:xfrm>
          <a:prstGeom prst="line">
            <a:avLst/>
          </a:prstGeom>
          <a:ln w="3175">
            <a:solidFill>
              <a:srgbClr val="4D4D4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02C6E68-13E8-DB2A-96ED-7BEAAEAB32B8}"/>
              </a:ext>
            </a:extLst>
          </p:cNvPr>
          <p:cNvSpPr txBox="1"/>
          <p:nvPr/>
        </p:nvSpPr>
        <p:spPr>
          <a:xfrm>
            <a:off x="283778" y="7308266"/>
            <a:ext cx="384775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B608"/>
                </a:solidFill>
                <a:effectLst/>
                <a:uLnTx/>
                <a:uFillTx/>
                <a:latin typeface="Futura Std Book" panose="020B0502020204020303" pitchFamily="34" charset="0"/>
                <a:ea typeface="+mn-ea"/>
                <a:cs typeface="+mn-cs"/>
              </a:rPr>
              <a:t>Up to $8,000 per Charging 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rPr>
              <a:t>Clean Fleets NY</a:t>
            </a:r>
          </a:p>
        </p:txBody>
      </p:sp>
      <p:cxnSp>
        <p:nvCxnSpPr>
          <p:cNvPr id="15" name="Straight Connector 14">
            <a:extLst>
              <a:ext uri="{FF2B5EF4-FFF2-40B4-BE49-F238E27FC236}">
                <a16:creationId xmlns:a16="http://schemas.microsoft.com/office/drawing/2014/main" id="{71A64E38-C3B9-C578-42B0-C10412739CE8}"/>
              </a:ext>
            </a:extLst>
          </p:cNvPr>
          <p:cNvCxnSpPr>
            <a:cxnSpLocks/>
          </p:cNvCxnSpPr>
          <p:nvPr/>
        </p:nvCxnSpPr>
        <p:spPr>
          <a:xfrm>
            <a:off x="1870818" y="7111822"/>
            <a:ext cx="690880" cy="0"/>
          </a:xfrm>
          <a:prstGeom prst="line">
            <a:avLst/>
          </a:prstGeom>
          <a:ln w="3175">
            <a:solidFill>
              <a:srgbClr val="4D4D4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5811285-4B96-A3E9-D79D-C69C15BF75CF}"/>
              </a:ext>
            </a:extLst>
          </p:cNvPr>
          <p:cNvSpPr/>
          <p:nvPr/>
        </p:nvSpPr>
        <p:spPr>
          <a:xfrm>
            <a:off x="8583168" y="7571231"/>
            <a:ext cx="2194560" cy="57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660D0FE-ACD9-2D2D-F9D3-A28CD46F7A5E}"/>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50000"/>
              </a:lnSpc>
              <a:spcBef>
                <a:spcPts val="10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a:rPr>
              <a:t>EV Charging Solutions with Blink</a:t>
            </a:r>
            <a:br>
              <a:rPr lang="en" sz="600" b="0" i="0" u="none" strike="noStrike" kern="1200" cap="none" spc="0" normalizeH="0" baseline="0" noProof="0">
                <a:ln>
                  <a:noFill/>
                </a:ln>
                <a:solidFill>
                  <a:srgbClr val="4C4C4E"/>
                </a:solidFill>
                <a:effectLst/>
                <a:uLnTx/>
                <a:uFillTx/>
                <a:latin typeface="Futura Std Book" panose="020B0502020204020303" pitchFamily="34" charset="0"/>
              </a:rPr>
            </a:br>
            <a:r>
              <a:rPr kumimoji="0" lang="en" sz="600" b="0" i="0" u="none" strike="noStrike" kern="1200" cap="none" spc="0" normalizeH="0" baseline="0" noProof="0">
                <a:ln>
                  <a:noFill/>
                </a:ln>
                <a:solidFill>
                  <a:srgbClr val="4C4C4E"/>
                </a:solidFill>
                <a:effectLst/>
                <a:uLnTx/>
                <a:uFillTx/>
                <a:latin typeface="Futura Std Book"/>
              </a:rPr>
              <a:t>© </a:t>
            </a:r>
            <a:r>
              <a:rPr lang="en" sz="600">
                <a:solidFill>
                  <a:srgbClr val="4C4C4E"/>
                </a:solidFill>
                <a:latin typeface="Futura Std Book"/>
              </a:rPr>
              <a:t>2023</a:t>
            </a:r>
            <a:r>
              <a:rPr kumimoji="0" lang="en" sz="600" b="0" i="0" u="none" strike="noStrike" kern="1200" cap="none" spc="0" normalizeH="0" baseline="0" noProof="0">
                <a:ln>
                  <a:noFill/>
                </a:ln>
                <a:solidFill>
                  <a:srgbClr val="4C4C4E"/>
                </a:solidFill>
                <a:effectLst/>
                <a:uLnTx/>
                <a:uFillTx/>
                <a:latin typeface="Futura Std Book"/>
              </a:rPr>
              <a:t> Blink Charging Co.  All Rights Reserved.</a:t>
            </a:r>
            <a:endParaRPr lang="en" sz="600" b="0" i="0" u="none" strike="noStrike" kern="1200" cap="none" spc="0" normalizeH="0" baseline="0" noProof="0">
              <a:ln>
                <a:noFill/>
              </a:ln>
              <a:solidFill>
                <a:srgbClr val="4C4C4E"/>
              </a:solidFill>
              <a:effectLst/>
              <a:uLnTx/>
              <a:uFillTx/>
              <a:latin typeface="Futura Std Book"/>
            </a:endParaRPr>
          </a:p>
        </p:txBody>
      </p:sp>
    </p:spTree>
    <p:extLst>
      <p:ext uri="{BB962C8B-B14F-4D97-AF65-F5344CB8AC3E}">
        <p14:creationId xmlns:p14="http://schemas.microsoft.com/office/powerpoint/2010/main" val="846577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10;&#10;Description automatically generated">
            <a:extLst>
              <a:ext uri="{FF2B5EF4-FFF2-40B4-BE49-F238E27FC236}">
                <a16:creationId xmlns:a16="http://schemas.microsoft.com/office/drawing/2014/main" id="{E7BFADB6-94A5-CF13-7C89-FD22E82C61AB}"/>
              </a:ext>
            </a:extLst>
          </p:cNvPr>
          <p:cNvPicPr>
            <a:picLocks noChangeAspect="1"/>
          </p:cNvPicPr>
          <p:nvPr/>
        </p:nvPicPr>
        <p:blipFill>
          <a:blip r:embed="rId3"/>
          <a:stretch>
            <a:fillRect/>
          </a:stretch>
        </p:blipFill>
        <p:spPr>
          <a:xfrm>
            <a:off x="830414" y="1165293"/>
            <a:ext cx="7390718" cy="5922839"/>
          </a:xfrm>
          <a:prstGeom prst="rect">
            <a:avLst/>
          </a:prstGeom>
        </p:spPr>
      </p:pic>
      <p:sp>
        <p:nvSpPr>
          <p:cNvPr id="5" name="Text Placeholder 4">
            <a:extLst>
              <a:ext uri="{FF2B5EF4-FFF2-40B4-BE49-F238E27FC236}">
                <a16:creationId xmlns:a16="http://schemas.microsoft.com/office/drawing/2014/main" id="{60E8AAEB-AD93-D14A-34DC-91C701A9BF3B}"/>
              </a:ext>
            </a:extLst>
          </p:cNvPr>
          <p:cNvSpPr>
            <a:spLocks noGrp="1"/>
          </p:cNvSpPr>
          <p:nvPr>
            <p:ph type="body" sz="quarter" idx="12"/>
          </p:nvPr>
        </p:nvSpPr>
        <p:spPr/>
        <p:txBody>
          <a:bodyPr vert="horz" lIns="91440" tIns="45720" rIns="91440" bIns="45720" rtlCol="0">
            <a:normAutofit fontScale="92500" lnSpcReduction="10000"/>
          </a:bodyPr>
          <a:lstStyle/>
          <a:p>
            <a:pPr defTabSz="380985"/>
            <a:r>
              <a:rPr lang="en-US" sz="2400" dirty="0">
                <a:solidFill>
                  <a:srgbClr val="70AD47"/>
                </a:solidFill>
              </a:rPr>
              <a:t>State and Utility Programs</a:t>
            </a:r>
          </a:p>
        </p:txBody>
      </p:sp>
      <p:sp>
        <p:nvSpPr>
          <p:cNvPr id="3" name="TextBox 2">
            <a:extLst>
              <a:ext uri="{FF2B5EF4-FFF2-40B4-BE49-F238E27FC236}">
                <a16:creationId xmlns:a16="http://schemas.microsoft.com/office/drawing/2014/main" id="{60205B08-8BD3-9003-6AE0-10BF7486977A}"/>
              </a:ext>
            </a:extLst>
          </p:cNvPr>
          <p:cNvSpPr txBox="1"/>
          <p:nvPr/>
        </p:nvSpPr>
        <p:spPr>
          <a:xfrm>
            <a:off x="413796" y="467946"/>
            <a:ext cx="1648920"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Funding Your Project</a:t>
            </a:r>
          </a:p>
        </p:txBody>
      </p:sp>
      <p:sp>
        <p:nvSpPr>
          <p:cNvPr id="7" name="object 6">
            <a:extLst>
              <a:ext uri="{FF2B5EF4-FFF2-40B4-BE49-F238E27FC236}">
                <a16:creationId xmlns:a16="http://schemas.microsoft.com/office/drawing/2014/main" id="{FB760B9F-C6CA-BC37-FE7C-A4B008C6022F}"/>
              </a:ext>
            </a:extLst>
          </p:cNvPr>
          <p:cNvSpPr txBox="1"/>
          <p:nvPr/>
        </p:nvSpPr>
        <p:spPr>
          <a:xfrm>
            <a:off x="436591" y="4839078"/>
            <a:ext cx="1543685" cy="1243930"/>
          </a:xfrm>
          <a:prstGeom prst="rect">
            <a:avLst/>
          </a:prstGeom>
        </p:spPr>
        <p:txBody>
          <a:bodyPr vert="horz" wrap="square" lIns="0" tIns="12700" rIns="0" bIns="0" rtlCol="0">
            <a:spAutoFit/>
          </a:bodyPr>
          <a:lstStyle/>
          <a:p>
            <a:pPr marL="12700">
              <a:lnSpc>
                <a:spcPct val="100000"/>
              </a:lnSpc>
              <a:spcBef>
                <a:spcPts val="100"/>
              </a:spcBef>
            </a:pPr>
            <a:r>
              <a:rPr sz="1000" b="1" spc="-40" dirty="0">
                <a:solidFill>
                  <a:srgbClr val="4C4D4F"/>
                </a:solidFill>
                <a:latin typeface="FUTURA MEDIUM" panose="020B0602020204020303" pitchFamily="34" charset="-79"/>
                <a:cs typeface="FUTURA MEDIUM" panose="020B0602020204020303" pitchFamily="34" charset="-79"/>
              </a:rPr>
              <a:t>California</a:t>
            </a:r>
            <a:endParaRPr sz="1000" b="1" dirty="0">
              <a:latin typeface="FUTURA MEDIUM" panose="020B0602020204020303" pitchFamily="34" charset="-79"/>
              <a:cs typeface="FUTURA MEDIUM" panose="020B0602020204020303" pitchFamily="34" charset="-79"/>
            </a:endParaRPr>
          </a:p>
          <a:p>
            <a:pPr marL="12700" marR="5080">
              <a:lnSpc>
                <a:spcPct val="100000"/>
              </a:lnSpc>
            </a:pPr>
            <a:r>
              <a:rPr sz="1000" spc="-35" dirty="0">
                <a:solidFill>
                  <a:srgbClr val="4C4D4F"/>
                </a:solidFill>
                <a:latin typeface="Futura Medium" panose="020B0602020204020303" pitchFamily="34" charset="-79"/>
                <a:cs typeface="Futura Medium" panose="020B0602020204020303" pitchFamily="34" charset="-79"/>
              </a:rPr>
              <a:t>Southern</a:t>
            </a:r>
            <a:r>
              <a:rPr sz="1000" spc="5"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California</a:t>
            </a:r>
            <a:r>
              <a:rPr sz="1000" spc="5" dirty="0">
                <a:solidFill>
                  <a:srgbClr val="4C4D4F"/>
                </a:solidFill>
                <a:latin typeface="Futura Medium" panose="020B0602020204020303" pitchFamily="34" charset="-79"/>
                <a:cs typeface="Futura Medium" panose="020B0602020204020303" pitchFamily="34" charset="-79"/>
              </a:rPr>
              <a:t> </a:t>
            </a:r>
            <a:r>
              <a:rPr sz="1000" spc="-35" dirty="0">
                <a:solidFill>
                  <a:srgbClr val="4C4D4F"/>
                </a:solidFill>
                <a:latin typeface="Futura Medium" panose="020B0602020204020303" pitchFamily="34" charset="-79"/>
                <a:cs typeface="Futura Medium" panose="020B0602020204020303" pitchFamily="34" charset="-79"/>
              </a:rPr>
              <a:t>Edison </a:t>
            </a:r>
            <a:r>
              <a:rPr sz="1000" spc="-30" dirty="0">
                <a:solidFill>
                  <a:srgbClr val="4C4D4F"/>
                </a:solidFill>
                <a:latin typeface="Futura Medium" panose="020B0602020204020303" pitchFamily="34" charset="-79"/>
                <a:cs typeface="Futura Medium" panose="020B0602020204020303" pitchFamily="34" charset="-79"/>
              </a:rPr>
              <a:t> </a:t>
            </a:r>
            <a:r>
              <a:rPr sz="1000" spc="-70" dirty="0">
                <a:solidFill>
                  <a:srgbClr val="4C4D4F"/>
                </a:solidFill>
                <a:latin typeface="Futura Medium" panose="020B0602020204020303" pitchFamily="34" charset="-79"/>
                <a:cs typeface="Futura Medium" panose="020B0602020204020303" pitchFamily="34" charset="-79"/>
              </a:rPr>
              <a:t>(SCE)</a:t>
            </a:r>
            <a:r>
              <a:rPr sz="1000" spc="25" dirty="0">
                <a:solidFill>
                  <a:srgbClr val="4C4D4F"/>
                </a:solidFill>
                <a:latin typeface="Futura Medium" panose="020B0602020204020303" pitchFamily="34" charset="-79"/>
                <a:cs typeface="Futura Medium" panose="020B0602020204020303" pitchFamily="34" charset="-79"/>
              </a:rPr>
              <a:t> </a:t>
            </a:r>
            <a:r>
              <a:rPr sz="1000" spc="-35" dirty="0">
                <a:solidFill>
                  <a:srgbClr val="4C4D4F"/>
                </a:solidFill>
                <a:latin typeface="Futura Medium" panose="020B0602020204020303" pitchFamily="34" charset="-79"/>
                <a:cs typeface="Futura Medium" panose="020B0602020204020303" pitchFamily="34" charset="-79"/>
              </a:rPr>
              <a:t>is</a:t>
            </a:r>
            <a:r>
              <a:rPr sz="1000" spc="30" dirty="0">
                <a:solidFill>
                  <a:srgbClr val="4C4D4F"/>
                </a:solidFill>
                <a:latin typeface="Futura Medium" panose="020B0602020204020303" pitchFamily="34" charset="-79"/>
                <a:cs typeface="Futura Medium" panose="020B0602020204020303" pitchFamily="34" charset="-79"/>
              </a:rPr>
              <a:t> </a:t>
            </a:r>
            <a:r>
              <a:rPr lang="en-US" sz="1000" spc="-5" dirty="0">
                <a:solidFill>
                  <a:srgbClr val="4C4D4F"/>
                </a:solidFill>
                <a:latin typeface="Futura Medium" panose="020B0602020204020303" pitchFamily="34" charset="-79"/>
                <a:cs typeface="Futura Medium" panose="020B0602020204020303" pitchFamily="34" charset="-79"/>
              </a:rPr>
              <a:t>budgeting</a:t>
            </a:r>
            <a:r>
              <a:rPr sz="1000" spc="25"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over</a:t>
            </a:r>
            <a:r>
              <a:rPr sz="1000" spc="30" dirty="0">
                <a:solidFill>
                  <a:srgbClr val="4C4D4F"/>
                </a:solidFill>
                <a:latin typeface="Futura Medium" panose="020B0602020204020303" pitchFamily="34" charset="-79"/>
                <a:cs typeface="Futura Medium" panose="020B0602020204020303" pitchFamily="34" charset="-79"/>
              </a:rPr>
              <a:t> </a:t>
            </a:r>
            <a:r>
              <a:rPr sz="1000" spc="55" dirty="0">
                <a:solidFill>
                  <a:srgbClr val="4C4D4F"/>
                </a:solidFill>
                <a:latin typeface="Futura Medium" panose="020B0602020204020303" pitchFamily="34" charset="-79"/>
                <a:cs typeface="Futura Medium" panose="020B0602020204020303" pitchFamily="34" charset="-79"/>
              </a:rPr>
              <a:t>$400 </a:t>
            </a:r>
            <a:r>
              <a:rPr sz="1000" spc="-270"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million</a:t>
            </a:r>
            <a:r>
              <a:rPr sz="1000" spc="20" dirty="0">
                <a:solidFill>
                  <a:srgbClr val="4C4D4F"/>
                </a:solidFill>
                <a:latin typeface="Futura Medium" panose="020B0602020204020303" pitchFamily="34" charset="-79"/>
                <a:cs typeface="Futura Medium" panose="020B0602020204020303" pitchFamily="34" charset="-79"/>
              </a:rPr>
              <a:t> </a:t>
            </a:r>
            <a:r>
              <a:rPr lang="en-US" sz="1000" dirty="0">
                <a:solidFill>
                  <a:srgbClr val="4C4D4F"/>
                </a:solidFill>
                <a:latin typeface="Futura Medium" panose="020B0602020204020303" pitchFamily="34" charset="-79"/>
                <a:cs typeface="Futura Medium" panose="020B0602020204020303" pitchFamily="34" charset="-79"/>
              </a:rPr>
              <a:t>for</a:t>
            </a:r>
            <a:r>
              <a:rPr sz="1000" spc="25"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up</a:t>
            </a:r>
            <a:r>
              <a:rPr sz="1000" spc="25"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to</a:t>
            </a:r>
            <a:endParaRPr sz="1000" dirty="0">
              <a:latin typeface="Futura Medium" panose="020B0602020204020303" pitchFamily="34" charset="-79"/>
              <a:cs typeface="Futura Medium" panose="020B0602020204020303" pitchFamily="34" charset="-79"/>
            </a:endParaRPr>
          </a:p>
          <a:p>
            <a:pPr marL="12700" marR="154940">
              <a:lnSpc>
                <a:spcPct val="100000"/>
              </a:lnSpc>
            </a:pPr>
            <a:r>
              <a:rPr sz="1000" spc="50" dirty="0">
                <a:solidFill>
                  <a:srgbClr val="4C4D4F"/>
                </a:solidFill>
                <a:latin typeface="Futura Medium" panose="020B0602020204020303" pitchFamily="34" charset="-79"/>
                <a:cs typeface="Futura Medium" panose="020B0602020204020303" pitchFamily="34" charset="-79"/>
              </a:rPr>
              <a:t>$4,000</a:t>
            </a:r>
            <a:r>
              <a:rPr sz="1000" spc="1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per</a:t>
            </a:r>
            <a:r>
              <a:rPr lang="en-US" sz="1000" spc="-5" dirty="0">
                <a:solidFill>
                  <a:srgbClr val="4C4D4F"/>
                </a:solidFill>
                <a:latin typeface="Futura Medium" panose="020B0602020204020303" pitchFamily="34" charset="-79"/>
                <a:cs typeface="Futura Medium" panose="020B0602020204020303" pitchFamily="34" charset="-79"/>
              </a:rPr>
              <a:t> Level 2</a:t>
            </a:r>
            <a:r>
              <a:rPr sz="1000" spc="15"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connector</a:t>
            </a:r>
            <a:r>
              <a:rPr lang="en-US" sz="1000" spc="15" dirty="0">
                <a:solidFill>
                  <a:srgbClr val="4C4D4F"/>
                </a:solidFill>
                <a:latin typeface="Futura Medium" panose="020B0602020204020303" pitchFamily="34" charset="-79"/>
                <a:cs typeface="Futura Medium" panose="020B0602020204020303" pitchFamily="34" charset="-79"/>
              </a:rPr>
              <a:t> </a:t>
            </a:r>
            <a:r>
              <a:rPr lang="en-US" sz="1000" spc="55" dirty="0">
                <a:solidFill>
                  <a:srgbClr val="4C4D4F"/>
                </a:solidFill>
                <a:latin typeface="Futura Medium" panose="020B0602020204020303" pitchFamily="34" charset="-79"/>
                <a:cs typeface="Futura Medium" panose="020B0602020204020303" pitchFamily="34" charset="-79"/>
              </a:rPr>
              <a:t>at destinations in its service territory.</a:t>
            </a:r>
            <a:endParaRPr sz="1000" dirty="0">
              <a:latin typeface="Futura Medium" panose="020B0602020204020303" pitchFamily="34" charset="-79"/>
              <a:cs typeface="Futura Medium" panose="020B0602020204020303" pitchFamily="34" charset="-79"/>
            </a:endParaRPr>
          </a:p>
        </p:txBody>
      </p:sp>
      <p:sp>
        <p:nvSpPr>
          <p:cNvPr id="8" name="object 8">
            <a:extLst>
              <a:ext uri="{FF2B5EF4-FFF2-40B4-BE49-F238E27FC236}">
                <a16:creationId xmlns:a16="http://schemas.microsoft.com/office/drawing/2014/main" id="{4C598EFB-218D-CBDA-6A52-6B7CE647811B}"/>
              </a:ext>
            </a:extLst>
          </p:cNvPr>
          <p:cNvSpPr txBox="1"/>
          <p:nvPr/>
        </p:nvSpPr>
        <p:spPr>
          <a:xfrm>
            <a:off x="436592" y="1481452"/>
            <a:ext cx="9962342" cy="1371529"/>
          </a:xfrm>
          <a:prstGeom prst="rect">
            <a:avLst/>
          </a:prstGeom>
        </p:spPr>
        <p:txBody>
          <a:bodyPr vert="horz" wrap="square" lIns="0" tIns="12700" rIns="0" bIns="0" rtlCol="0" anchor="t">
            <a:spAutoFit/>
          </a:bodyPr>
          <a:lstStyle/>
          <a:p>
            <a:pPr marL="12700" marR="1449070">
              <a:lnSpc>
                <a:spcPct val="107100"/>
              </a:lnSpc>
              <a:spcBef>
                <a:spcPts val="100"/>
              </a:spcBef>
            </a:pPr>
            <a:r>
              <a:rPr sz="1400" spc="-30" dirty="0">
                <a:solidFill>
                  <a:srgbClr val="4C4D4F"/>
                </a:solidFill>
                <a:latin typeface="Futura Medium" panose="020B0602020204020303" pitchFamily="34" charset="-79"/>
                <a:cs typeface="Futura Medium" panose="020B0602020204020303" pitchFamily="34" charset="-79"/>
              </a:rPr>
              <a:t>Incentive</a:t>
            </a:r>
            <a:r>
              <a:rPr sz="1400" spc="75" dirty="0">
                <a:solidFill>
                  <a:srgbClr val="4C4D4F"/>
                </a:solidFill>
                <a:latin typeface="Futura Medium" panose="020B0602020204020303" pitchFamily="34" charset="-79"/>
                <a:cs typeface="Futura Medium" panose="020B0602020204020303" pitchFamily="34" charset="-79"/>
              </a:rPr>
              <a:t> </a:t>
            </a:r>
            <a:r>
              <a:rPr sz="1400" spc="-10" dirty="0">
                <a:solidFill>
                  <a:srgbClr val="4C4D4F"/>
                </a:solidFill>
                <a:latin typeface="Futura Medium" panose="020B0602020204020303" pitchFamily="34" charset="-79"/>
                <a:cs typeface="Futura Medium" panose="020B0602020204020303" pitchFamily="34" charset="-79"/>
              </a:rPr>
              <a:t>programs</a:t>
            </a:r>
            <a:r>
              <a:rPr sz="1400" spc="75" dirty="0">
                <a:solidFill>
                  <a:srgbClr val="4C4D4F"/>
                </a:solidFill>
                <a:latin typeface="Futura Medium" panose="020B0602020204020303" pitchFamily="34" charset="-79"/>
                <a:cs typeface="Futura Medium" panose="020B0602020204020303" pitchFamily="34" charset="-79"/>
              </a:rPr>
              <a:t> </a:t>
            </a:r>
            <a:r>
              <a:rPr sz="1400" spc="15" dirty="0">
                <a:solidFill>
                  <a:srgbClr val="4C4D4F"/>
                </a:solidFill>
                <a:latin typeface="Futura Medium" panose="020B0602020204020303" pitchFamily="34" charset="-79"/>
                <a:cs typeface="Futura Medium" panose="020B0602020204020303" pitchFamily="34" charset="-79"/>
              </a:rPr>
              <a:t>vary</a:t>
            </a:r>
            <a:r>
              <a:rPr sz="1400" spc="75" dirty="0">
                <a:solidFill>
                  <a:srgbClr val="4C4D4F"/>
                </a:solidFill>
                <a:latin typeface="Futura Medium" panose="020B0602020204020303" pitchFamily="34" charset="-79"/>
                <a:cs typeface="Futura Medium" panose="020B0602020204020303" pitchFamily="34" charset="-79"/>
              </a:rPr>
              <a:t> </a:t>
            </a:r>
            <a:r>
              <a:rPr sz="1400" spc="-15" dirty="0">
                <a:solidFill>
                  <a:srgbClr val="4C4D4F"/>
                </a:solidFill>
                <a:latin typeface="Futura Medium" panose="020B0602020204020303" pitchFamily="34" charset="-79"/>
                <a:cs typeface="Futura Medium" panose="020B0602020204020303" pitchFamily="34" charset="-79"/>
              </a:rPr>
              <a:t>from</a:t>
            </a:r>
            <a:r>
              <a:rPr sz="1400" spc="75" dirty="0">
                <a:solidFill>
                  <a:srgbClr val="4C4D4F"/>
                </a:solidFill>
                <a:latin typeface="Futura Medium" panose="020B0602020204020303" pitchFamily="34" charset="-79"/>
                <a:cs typeface="Futura Medium" panose="020B0602020204020303" pitchFamily="34" charset="-79"/>
              </a:rPr>
              <a:t> </a:t>
            </a:r>
            <a:r>
              <a:rPr sz="1400" spc="-50" dirty="0">
                <a:solidFill>
                  <a:srgbClr val="4C4D4F"/>
                </a:solidFill>
                <a:latin typeface="Futura Medium" panose="020B0602020204020303" pitchFamily="34" charset="-79"/>
                <a:cs typeface="Futura Medium" panose="020B0602020204020303" pitchFamily="34" charset="-79"/>
              </a:rPr>
              <a:t>state</a:t>
            </a:r>
            <a:r>
              <a:rPr sz="1400" spc="80" dirty="0">
                <a:solidFill>
                  <a:srgbClr val="4C4D4F"/>
                </a:solidFill>
                <a:latin typeface="Futura Medium" panose="020B0602020204020303" pitchFamily="34" charset="-79"/>
                <a:cs typeface="Futura Medium" panose="020B0602020204020303" pitchFamily="34" charset="-79"/>
              </a:rPr>
              <a:t> </a:t>
            </a:r>
            <a:r>
              <a:rPr sz="1400" spc="10" dirty="0">
                <a:solidFill>
                  <a:srgbClr val="4C4D4F"/>
                </a:solidFill>
                <a:latin typeface="Futura Medium" panose="020B0602020204020303" pitchFamily="34" charset="-79"/>
                <a:cs typeface="Futura Medium" panose="020B0602020204020303" pitchFamily="34" charset="-79"/>
              </a:rPr>
              <a:t>and</a:t>
            </a:r>
            <a:r>
              <a:rPr sz="1400" spc="75" dirty="0">
                <a:solidFill>
                  <a:srgbClr val="4C4D4F"/>
                </a:solidFill>
                <a:latin typeface="Futura Medium" panose="020B0602020204020303" pitchFamily="34" charset="-79"/>
                <a:cs typeface="Futura Medium" panose="020B0602020204020303" pitchFamily="34" charset="-79"/>
              </a:rPr>
              <a:t> </a:t>
            </a:r>
            <a:r>
              <a:rPr sz="1400" spc="-45" dirty="0">
                <a:solidFill>
                  <a:srgbClr val="4C4D4F"/>
                </a:solidFill>
                <a:latin typeface="Futura Medium" panose="020B0602020204020303" pitchFamily="34" charset="-79"/>
                <a:cs typeface="Futura Medium" panose="020B0602020204020303" pitchFamily="34" charset="-79"/>
              </a:rPr>
              <a:t>even</a:t>
            </a:r>
            <a:r>
              <a:rPr sz="1400" spc="75" dirty="0">
                <a:solidFill>
                  <a:srgbClr val="4C4D4F"/>
                </a:solidFill>
                <a:latin typeface="Futura Medium" panose="020B0602020204020303" pitchFamily="34" charset="-79"/>
                <a:cs typeface="Futura Medium" panose="020B0602020204020303" pitchFamily="34" charset="-79"/>
              </a:rPr>
              <a:t> </a:t>
            </a:r>
            <a:r>
              <a:rPr sz="1400" spc="-5" dirty="0">
                <a:solidFill>
                  <a:srgbClr val="4C4D4F"/>
                </a:solidFill>
                <a:latin typeface="Futura Medium" panose="020B0602020204020303" pitchFamily="34" charset="-79"/>
                <a:cs typeface="Futura Medium" panose="020B0602020204020303" pitchFamily="34" charset="-79"/>
              </a:rPr>
              <a:t>city</a:t>
            </a:r>
            <a:r>
              <a:rPr sz="1400" spc="75" dirty="0">
                <a:solidFill>
                  <a:srgbClr val="4C4D4F"/>
                </a:solidFill>
                <a:latin typeface="Futura Medium" panose="020B0602020204020303" pitchFamily="34" charset="-79"/>
                <a:cs typeface="Futura Medium" panose="020B0602020204020303" pitchFamily="34" charset="-79"/>
              </a:rPr>
              <a:t> </a:t>
            </a:r>
            <a:r>
              <a:rPr sz="1400" spc="15" dirty="0">
                <a:solidFill>
                  <a:srgbClr val="4C4D4F"/>
                </a:solidFill>
                <a:latin typeface="Futura Medium" panose="020B0602020204020303" pitchFamily="34" charset="-79"/>
                <a:cs typeface="Futura Medium" panose="020B0602020204020303" pitchFamily="34" charset="-79"/>
              </a:rPr>
              <a:t>by</a:t>
            </a:r>
            <a:r>
              <a:rPr sz="1400" spc="80" dirty="0">
                <a:solidFill>
                  <a:srgbClr val="4C4D4F"/>
                </a:solidFill>
                <a:latin typeface="Futura Medium" panose="020B0602020204020303" pitchFamily="34" charset="-79"/>
                <a:cs typeface="Futura Medium" panose="020B0602020204020303" pitchFamily="34" charset="-79"/>
              </a:rPr>
              <a:t> </a:t>
            </a:r>
            <a:r>
              <a:rPr sz="1400" spc="-15" dirty="0">
                <a:solidFill>
                  <a:srgbClr val="4C4D4F"/>
                </a:solidFill>
                <a:latin typeface="Futura Medium" panose="020B0602020204020303" pitchFamily="34" charset="-79"/>
                <a:cs typeface="Futura Medium" panose="020B0602020204020303" pitchFamily="34" charset="-79"/>
              </a:rPr>
              <a:t>city.</a:t>
            </a:r>
            <a:r>
              <a:rPr sz="1400" spc="75" dirty="0">
                <a:solidFill>
                  <a:srgbClr val="4C4D4F"/>
                </a:solidFill>
                <a:latin typeface="Futura Medium" panose="020B0602020204020303" pitchFamily="34" charset="-79"/>
                <a:cs typeface="Futura Medium" panose="020B0602020204020303" pitchFamily="34" charset="-79"/>
              </a:rPr>
              <a:t> </a:t>
            </a:r>
            <a:r>
              <a:rPr sz="1400" spc="-65" dirty="0">
                <a:solidFill>
                  <a:srgbClr val="4C4D4F"/>
                </a:solidFill>
                <a:latin typeface="Futura Medium" panose="020B0602020204020303" pitchFamily="34" charset="-79"/>
                <a:cs typeface="Futura Medium" panose="020B0602020204020303" pitchFamily="34" charset="-79"/>
              </a:rPr>
              <a:t>Some</a:t>
            </a:r>
            <a:r>
              <a:rPr sz="1400" spc="75" dirty="0">
                <a:solidFill>
                  <a:srgbClr val="4C4D4F"/>
                </a:solidFill>
                <a:latin typeface="Futura Medium" panose="020B0602020204020303" pitchFamily="34" charset="-79"/>
                <a:cs typeface="Futura Medium" panose="020B0602020204020303" pitchFamily="34" charset="-79"/>
              </a:rPr>
              <a:t> </a:t>
            </a:r>
            <a:r>
              <a:rPr sz="1400" spc="-10" dirty="0">
                <a:solidFill>
                  <a:srgbClr val="4C4D4F"/>
                </a:solidFill>
                <a:latin typeface="Futura Medium" panose="020B0602020204020303" pitchFamily="34" charset="-79"/>
                <a:cs typeface="Futura Medium" panose="020B0602020204020303" pitchFamily="34" charset="-79"/>
              </a:rPr>
              <a:t>programs</a:t>
            </a:r>
            <a:r>
              <a:rPr sz="1400" spc="75" dirty="0">
                <a:solidFill>
                  <a:srgbClr val="4C4D4F"/>
                </a:solidFill>
                <a:latin typeface="Futura Medium" panose="020B0602020204020303" pitchFamily="34" charset="-79"/>
                <a:cs typeface="Futura Medium" panose="020B0602020204020303" pitchFamily="34" charset="-79"/>
              </a:rPr>
              <a:t> </a:t>
            </a:r>
            <a:r>
              <a:rPr sz="1400" spc="35" dirty="0">
                <a:solidFill>
                  <a:srgbClr val="4C4D4F"/>
                </a:solidFill>
                <a:latin typeface="Futura Medium" panose="020B0602020204020303" pitchFamily="34" charset="-79"/>
                <a:cs typeface="Futura Medium" panose="020B0602020204020303" pitchFamily="34" charset="-79"/>
              </a:rPr>
              <a:t>will</a:t>
            </a:r>
            <a:r>
              <a:rPr sz="1400" spc="80" dirty="0">
                <a:solidFill>
                  <a:srgbClr val="4C4D4F"/>
                </a:solidFill>
                <a:latin typeface="Futura Medium" panose="020B0602020204020303" pitchFamily="34" charset="-79"/>
                <a:cs typeface="Futura Medium" panose="020B0602020204020303" pitchFamily="34" charset="-79"/>
              </a:rPr>
              <a:t> </a:t>
            </a:r>
            <a:r>
              <a:rPr sz="1400" spc="25" dirty="0">
                <a:solidFill>
                  <a:srgbClr val="4C4D4F"/>
                </a:solidFill>
                <a:latin typeface="Futura Medium" panose="020B0602020204020303" pitchFamily="34" charset="-79"/>
                <a:cs typeface="Futura Medium" panose="020B0602020204020303" pitchFamily="34" charset="-79"/>
              </a:rPr>
              <a:t>pay</a:t>
            </a:r>
            <a:r>
              <a:rPr sz="1400" spc="75" dirty="0">
                <a:solidFill>
                  <a:srgbClr val="4C4D4F"/>
                </a:solidFill>
                <a:latin typeface="Futura Medium" panose="020B0602020204020303" pitchFamily="34" charset="-79"/>
                <a:cs typeface="Futura Medium" panose="020B0602020204020303" pitchFamily="34" charset="-79"/>
              </a:rPr>
              <a:t> </a:t>
            </a:r>
            <a:r>
              <a:rPr sz="1400" spc="5" dirty="0">
                <a:solidFill>
                  <a:srgbClr val="4C4D4F"/>
                </a:solidFill>
                <a:latin typeface="Futura Medium" panose="020B0602020204020303" pitchFamily="34" charset="-79"/>
                <a:cs typeface="Futura Medium" panose="020B0602020204020303" pitchFamily="34" charset="-79"/>
              </a:rPr>
              <a:t>for</a:t>
            </a:r>
            <a:r>
              <a:rPr sz="1400" spc="75" dirty="0">
                <a:solidFill>
                  <a:srgbClr val="4C4D4F"/>
                </a:solidFill>
                <a:latin typeface="Futura Medium" panose="020B0602020204020303" pitchFamily="34" charset="-79"/>
                <a:cs typeface="Futura Medium" panose="020B0602020204020303" pitchFamily="34" charset="-79"/>
              </a:rPr>
              <a:t> </a:t>
            </a:r>
            <a:r>
              <a:rPr sz="1400" spc="-40" dirty="0">
                <a:solidFill>
                  <a:srgbClr val="4C4D4F"/>
                </a:solidFill>
                <a:latin typeface="Futura Medium" panose="020B0602020204020303" pitchFamily="34" charset="-79"/>
                <a:cs typeface="Futura Medium" panose="020B0602020204020303" pitchFamily="34" charset="-79"/>
              </a:rPr>
              <a:t>the </a:t>
            </a:r>
            <a:r>
              <a:rPr sz="1400" spc="-35" dirty="0">
                <a:solidFill>
                  <a:srgbClr val="4C4D4F"/>
                </a:solidFill>
                <a:latin typeface="Futura Medium" panose="020B0602020204020303" pitchFamily="34" charset="-79"/>
                <a:cs typeface="Futura Medium" panose="020B0602020204020303" pitchFamily="34" charset="-79"/>
              </a:rPr>
              <a:t> </a:t>
            </a:r>
            <a:r>
              <a:rPr sz="1400" spc="-5" dirty="0">
                <a:solidFill>
                  <a:srgbClr val="4C4D4F"/>
                </a:solidFill>
                <a:latin typeface="Futura Medium" panose="020B0602020204020303" pitchFamily="34" charset="-79"/>
                <a:cs typeface="Futura Medium" panose="020B0602020204020303" pitchFamily="34" charset="-79"/>
              </a:rPr>
              <a:t>installation</a:t>
            </a:r>
            <a:r>
              <a:rPr sz="1400" spc="80" dirty="0">
                <a:solidFill>
                  <a:srgbClr val="4C4D4F"/>
                </a:solidFill>
                <a:latin typeface="Futura Medium" panose="020B0602020204020303" pitchFamily="34" charset="-79"/>
                <a:cs typeface="Futura Medium" panose="020B0602020204020303" pitchFamily="34" charset="-79"/>
              </a:rPr>
              <a:t> </a:t>
            </a:r>
            <a:r>
              <a:rPr sz="1400" spc="10" dirty="0">
                <a:solidFill>
                  <a:srgbClr val="4C4D4F"/>
                </a:solidFill>
                <a:latin typeface="Futura Medium" panose="020B0602020204020303" pitchFamily="34" charset="-79"/>
                <a:cs typeface="Futura Medium" panose="020B0602020204020303" pitchFamily="34" charset="-79"/>
              </a:rPr>
              <a:t>and</a:t>
            </a:r>
            <a:r>
              <a:rPr sz="1400" spc="80" dirty="0">
                <a:solidFill>
                  <a:srgbClr val="4C4D4F"/>
                </a:solidFill>
                <a:latin typeface="Futura Medium" panose="020B0602020204020303" pitchFamily="34" charset="-79"/>
                <a:cs typeface="Futura Medium" panose="020B0602020204020303" pitchFamily="34" charset="-79"/>
              </a:rPr>
              <a:t> </a:t>
            </a:r>
            <a:r>
              <a:rPr sz="1400" spc="-20" dirty="0">
                <a:solidFill>
                  <a:srgbClr val="4C4D4F"/>
                </a:solidFill>
                <a:latin typeface="Futura Medium" panose="020B0602020204020303" pitchFamily="34" charset="-79"/>
                <a:cs typeface="Futura Medium" panose="020B0602020204020303" pitchFamily="34" charset="-79"/>
              </a:rPr>
              <a:t>equipment</a:t>
            </a:r>
            <a:r>
              <a:rPr sz="1400" spc="80" dirty="0">
                <a:solidFill>
                  <a:srgbClr val="4C4D4F"/>
                </a:solidFill>
                <a:latin typeface="Futura Medium" panose="020B0602020204020303" pitchFamily="34" charset="-79"/>
                <a:cs typeface="Futura Medium" panose="020B0602020204020303" pitchFamily="34" charset="-79"/>
              </a:rPr>
              <a:t> </a:t>
            </a:r>
            <a:r>
              <a:rPr sz="1400" spc="-15" dirty="0">
                <a:solidFill>
                  <a:srgbClr val="4C4D4F"/>
                </a:solidFill>
                <a:latin typeface="Futura Medium" panose="020B0602020204020303" pitchFamily="34" charset="-79"/>
                <a:cs typeface="Futura Medium" panose="020B0602020204020303" pitchFamily="34" charset="-79"/>
              </a:rPr>
              <a:t>up</a:t>
            </a:r>
            <a:r>
              <a:rPr sz="1400" spc="80" dirty="0">
                <a:solidFill>
                  <a:srgbClr val="4C4D4F"/>
                </a:solidFill>
                <a:latin typeface="Futura Medium" panose="020B0602020204020303" pitchFamily="34" charset="-79"/>
                <a:cs typeface="Futura Medium" panose="020B0602020204020303" pitchFamily="34" charset="-79"/>
              </a:rPr>
              <a:t> </a:t>
            </a:r>
            <a:r>
              <a:rPr sz="1400" dirty="0">
                <a:solidFill>
                  <a:srgbClr val="4C4D4F"/>
                </a:solidFill>
                <a:latin typeface="Futura Medium" panose="020B0602020204020303" pitchFamily="34" charset="-79"/>
                <a:cs typeface="Futura Medium" panose="020B0602020204020303" pitchFamily="34" charset="-79"/>
              </a:rPr>
              <a:t>front,</a:t>
            </a:r>
            <a:r>
              <a:rPr sz="1400" spc="80" dirty="0">
                <a:solidFill>
                  <a:srgbClr val="4C4D4F"/>
                </a:solidFill>
                <a:latin typeface="Futura Medium" panose="020B0602020204020303" pitchFamily="34" charset="-79"/>
                <a:cs typeface="Futura Medium" panose="020B0602020204020303" pitchFamily="34" charset="-79"/>
              </a:rPr>
              <a:t> </a:t>
            </a:r>
            <a:r>
              <a:rPr sz="1400" spc="10" dirty="0">
                <a:solidFill>
                  <a:srgbClr val="4C4D4F"/>
                </a:solidFill>
                <a:latin typeface="Futura Medium" panose="020B0602020204020303" pitchFamily="34" charset="-79"/>
                <a:cs typeface="Futura Medium" panose="020B0602020204020303" pitchFamily="34" charset="-79"/>
              </a:rPr>
              <a:t>while</a:t>
            </a:r>
            <a:r>
              <a:rPr sz="1400" spc="80" dirty="0">
                <a:solidFill>
                  <a:srgbClr val="4C4D4F"/>
                </a:solidFill>
                <a:latin typeface="Futura Medium" panose="020B0602020204020303" pitchFamily="34" charset="-79"/>
                <a:cs typeface="Futura Medium" panose="020B0602020204020303" pitchFamily="34" charset="-79"/>
              </a:rPr>
              <a:t> </a:t>
            </a:r>
            <a:r>
              <a:rPr sz="1400" spc="-65" dirty="0">
                <a:solidFill>
                  <a:srgbClr val="4C4D4F"/>
                </a:solidFill>
                <a:latin typeface="Futura Medium" panose="020B0602020204020303" pitchFamily="34" charset="-79"/>
                <a:cs typeface="Futura Medium" panose="020B0602020204020303" pitchFamily="34" charset="-79"/>
              </a:rPr>
              <a:t>some</a:t>
            </a:r>
            <a:r>
              <a:rPr sz="1400" spc="80" dirty="0">
                <a:solidFill>
                  <a:srgbClr val="4C4D4F"/>
                </a:solidFill>
                <a:latin typeface="Futura Medium" panose="020B0602020204020303" pitchFamily="34" charset="-79"/>
                <a:cs typeface="Futura Medium" panose="020B0602020204020303" pitchFamily="34" charset="-79"/>
              </a:rPr>
              <a:t> </a:t>
            </a:r>
            <a:r>
              <a:rPr sz="1400" spc="-40" dirty="0">
                <a:solidFill>
                  <a:srgbClr val="4C4D4F"/>
                </a:solidFill>
                <a:latin typeface="Futura Medium" panose="020B0602020204020303" pitchFamily="34" charset="-79"/>
                <a:cs typeface="Futura Medium" panose="020B0602020204020303" pitchFamily="34" charset="-79"/>
              </a:rPr>
              <a:t>re-reimburse</a:t>
            </a:r>
            <a:r>
              <a:rPr sz="1400" spc="80" dirty="0">
                <a:solidFill>
                  <a:srgbClr val="4C4D4F"/>
                </a:solidFill>
                <a:latin typeface="Futura Medium" panose="020B0602020204020303" pitchFamily="34" charset="-79"/>
                <a:cs typeface="Futura Medium" panose="020B0602020204020303" pitchFamily="34" charset="-79"/>
              </a:rPr>
              <a:t> </a:t>
            </a:r>
            <a:r>
              <a:rPr sz="1400" spc="-15" dirty="0">
                <a:solidFill>
                  <a:srgbClr val="4C4D4F"/>
                </a:solidFill>
                <a:latin typeface="Futura Medium" panose="020B0602020204020303" pitchFamily="34" charset="-79"/>
                <a:cs typeface="Futura Medium" panose="020B0602020204020303" pitchFamily="34" charset="-79"/>
              </a:rPr>
              <a:t>you</a:t>
            </a:r>
            <a:r>
              <a:rPr sz="1400" spc="80" dirty="0">
                <a:solidFill>
                  <a:srgbClr val="4C4D4F"/>
                </a:solidFill>
                <a:latin typeface="Futura Medium" panose="020B0602020204020303" pitchFamily="34" charset="-79"/>
                <a:cs typeface="Futura Medium" panose="020B0602020204020303" pitchFamily="34" charset="-79"/>
              </a:rPr>
              <a:t> </a:t>
            </a:r>
            <a:r>
              <a:rPr sz="1400" spc="-45" dirty="0">
                <a:solidFill>
                  <a:srgbClr val="4C4D4F"/>
                </a:solidFill>
                <a:latin typeface="Futura Medium" panose="020B0602020204020303" pitchFamily="34" charset="-79"/>
                <a:cs typeface="Futura Medium" panose="020B0602020204020303" pitchFamily="34" charset="-79"/>
              </a:rPr>
              <a:t>the</a:t>
            </a:r>
            <a:r>
              <a:rPr sz="1400" spc="80" dirty="0">
                <a:solidFill>
                  <a:srgbClr val="4C4D4F"/>
                </a:solidFill>
                <a:latin typeface="Futura Medium" panose="020B0602020204020303" pitchFamily="34" charset="-79"/>
                <a:cs typeface="Futura Medium" panose="020B0602020204020303" pitchFamily="34" charset="-79"/>
              </a:rPr>
              <a:t> </a:t>
            </a:r>
            <a:r>
              <a:rPr sz="1400" dirty="0">
                <a:solidFill>
                  <a:srgbClr val="4C4D4F"/>
                </a:solidFill>
                <a:latin typeface="Futura Medium" panose="020B0602020204020303" pitchFamily="34" charset="-79"/>
                <a:cs typeface="Futura Medium" panose="020B0602020204020303" pitchFamily="34" charset="-79"/>
              </a:rPr>
              <a:t>installation,</a:t>
            </a:r>
            <a:r>
              <a:rPr sz="1400" spc="80" dirty="0">
                <a:solidFill>
                  <a:srgbClr val="4C4D4F"/>
                </a:solidFill>
                <a:latin typeface="Futura Medium" panose="020B0602020204020303" pitchFamily="34" charset="-79"/>
                <a:cs typeface="Futura Medium" panose="020B0602020204020303" pitchFamily="34" charset="-79"/>
              </a:rPr>
              <a:t> </a:t>
            </a:r>
            <a:r>
              <a:rPr sz="1400" spc="-50" dirty="0">
                <a:solidFill>
                  <a:srgbClr val="4C4D4F"/>
                </a:solidFill>
                <a:latin typeface="Futura Medium" panose="020B0602020204020303" pitchFamily="34" charset="-79"/>
                <a:cs typeface="Futura Medium" panose="020B0602020204020303" pitchFamily="34" charset="-79"/>
              </a:rPr>
              <a:t>cost</a:t>
            </a:r>
            <a:r>
              <a:rPr sz="1400" spc="80" dirty="0">
                <a:solidFill>
                  <a:srgbClr val="4C4D4F"/>
                </a:solidFill>
                <a:latin typeface="Futura Medium" panose="020B0602020204020303" pitchFamily="34" charset="-79"/>
                <a:cs typeface="Futura Medium" panose="020B0602020204020303" pitchFamily="34" charset="-79"/>
              </a:rPr>
              <a:t> </a:t>
            </a:r>
            <a:r>
              <a:rPr sz="1400" spc="-15" dirty="0">
                <a:solidFill>
                  <a:srgbClr val="4C4D4F"/>
                </a:solidFill>
                <a:latin typeface="Futura Medium" panose="020B0602020204020303" pitchFamily="34" charset="-79"/>
                <a:cs typeface="Futura Medium" panose="020B0602020204020303" pitchFamily="34" charset="-79"/>
              </a:rPr>
              <a:t>etc.</a:t>
            </a:r>
            <a:endParaRPr sz="1400" dirty="0">
              <a:latin typeface="Futura Medium" panose="020B0602020204020303" pitchFamily="34" charset="-79"/>
              <a:cs typeface="Futura Medium" panose="020B0602020204020303" pitchFamily="34" charset="-79"/>
            </a:endParaRPr>
          </a:p>
          <a:p>
            <a:pPr marL="5965190">
              <a:lnSpc>
                <a:spcPct val="100000"/>
              </a:lnSpc>
              <a:spcBef>
                <a:spcPts val="960"/>
              </a:spcBef>
            </a:pPr>
            <a:r>
              <a:rPr sz="1000" b="1" dirty="0">
                <a:solidFill>
                  <a:srgbClr val="4C4D4F"/>
                </a:solidFill>
                <a:latin typeface="FUTURA MEDIUM" panose="020B0602020204020303" pitchFamily="34" charset="-79"/>
                <a:cs typeface="FUTURA MEDIUM" panose="020B0602020204020303" pitchFamily="34" charset="-79"/>
              </a:rPr>
              <a:t>New</a:t>
            </a:r>
            <a:r>
              <a:rPr sz="1000" b="1" spc="-15" dirty="0">
                <a:solidFill>
                  <a:srgbClr val="4C4D4F"/>
                </a:solidFill>
                <a:latin typeface="FUTURA MEDIUM" panose="020B0602020204020303" pitchFamily="34" charset="-79"/>
                <a:cs typeface="FUTURA MEDIUM" panose="020B0602020204020303" pitchFamily="34" charset="-79"/>
              </a:rPr>
              <a:t> </a:t>
            </a:r>
            <a:r>
              <a:rPr sz="1000" b="1" spc="-65" dirty="0">
                <a:solidFill>
                  <a:srgbClr val="4C4D4F"/>
                </a:solidFill>
                <a:latin typeface="FUTURA MEDIUM" panose="020B0602020204020303" pitchFamily="34" charset="-79"/>
                <a:cs typeface="FUTURA MEDIUM" panose="020B0602020204020303" pitchFamily="34" charset="-79"/>
              </a:rPr>
              <a:t>York</a:t>
            </a:r>
            <a:endParaRPr sz="1000" b="1" dirty="0">
              <a:latin typeface="FUTURA MEDIUM" panose="020B0602020204020303" pitchFamily="34" charset="-79"/>
              <a:cs typeface="FUTURA MEDIUM" panose="020B0602020204020303" pitchFamily="34" charset="-79"/>
            </a:endParaRPr>
          </a:p>
          <a:p>
            <a:pPr marL="5965190" marR="5080"/>
            <a:r>
              <a:rPr kumimoji="0" lang="en-US" sz="1000" b="0" i="0" u="none" strike="noStrike" kern="1200" cap="none" spc="0" normalizeH="0" baseline="0" noProof="0" dirty="0">
                <a:ln>
                  <a:noFill/>
                </a:ln>
                <a:solidFill>
                  <a:srgbClr val="4C4C4E"/>
                </a:solidFill>
                <a:effectLst/>
                <a:uLnTx/>
                <a:uFillTx/>
                <a:latin typeface="Futura Medium" panose="020B0602020204020303" pitchFamily="34" charset="-79"/>
                <a:cs typeface="Futura Medium" panose="020B0602020204020303" pitchFamily="34" charset="-79"/>
              </a:rPr>
              <a:t>In some states like NY, you may combine an installation rebate with an equipment incentive.</a:t>
            </a:r>
            <a:r>
              <a:rPr lang="en-US" sz="1000" dirty="0">
                <a:solidFill>
                  <a:srgbClr val="4C4C4E"/>
                </a:solidFill>
                <a:latin typeface="Futura Medium" panose="020B0602020204020303" pitchFamily="34" charset="-79"/>
                <a:cs typeface="Futura Medium" panose="020B0602020204020303" pitchFamily="34" charset="-79"/>
              </a:rPr>
              <a:t> National Grid offers a Make Ready incentive that will cover up to 100% of electrical infrastructure costs.</a:t>
            </a:r>
            <a:endParaRPr lang="en-US" sz="1000" b="0" i="0" u="none" strike="noStrike" kern="1200" cap="none" spc="0" normalizeH="0" baseline="0" noProof="0" dirty="0">
              <a:ln>
                <a:noFill/>
              </a:ln>
              <a:solidFill>
                <a:srgbClr val="4C4C4E"/>
              </a:solidFill>
              <a:effectLst/>
              <a:uLnTx/>
              <a:uFillTx/>
              <a:latin typeface="Futura Medium" panose="020B0602020204020303" pitchFamily="34" charset="-79"/>
              <a:cs typeface="Futura Medium" panose="020B0602020204020303" pitchFamily="34" charset="-79"/>
            </a:endParaRPr>
          </a:p>
          <a:p>
            <a:pPr marL="5965190" marR="5080">
              <a:lnSpc>
                <a:spcPct val="100000"/>
              </a:lnSpc>
            </a:pPr>
            <a:endParaRPr sz="1000" dirty="0">
              <a:latin typeface="Futura Medium" panose="020B0602020204020303" pitchFamily="34" charset="-79"/>
              <a:cs typeface="Futura Medium" panose="020B0602020204020303" pitchFamily="34" charset="-79"/>
            </a:endParaRPr>
          </a:p>
        </p:txBody>
      </p:sp>
      <p:sp>
        <p:nvSpPr>
          <p:cNvPr id="9" name="object 9">
            <a:extLst>
              <a:ext uri="{FF2B5EF4-FFF2-40B4-BE49-F238E27FC236}">
                <a16:creationId xmlns:a16="http://schemas.microsoft.com/office/drawing/2014/main" id="{ACA79567-C5F8-4761-67B7-CE317C90EE2C}"/>
              </a:ext>
            </a:extLst>
          </p:cNvPr>
          <p:cNvSpPr txBox="1"/>
          <p:nvPr/>
        </p:nvSpPr>
        <p:spPr>
          <a:xfrm>
            <a:off x="4610411" y="6195038"/>
            <a:ext cx="1965510" cy="782265"/>
          </a:xfrm>
          <a:prstGeom prst="rect">
            <a:avLst/>
          </a:prstGeom>
        </p:spPr>
        <p:txBody>
          <a:bodyPr vert="horz" wrap="square" lIns="0" tIns="12700" rIns="0" bIns="0" rtlCol="0">
            <a:spAutoFit/>
          </a:bodyPr>
          <a:lstStyle/>
          <a:p>
            <a:pPr marL="12700">
              <a:lnSpc>
                <a:spcPct val="100000"/>
              </a:lnSpc>
              <a:spcBef>
                <a:spcPts val="100"/>
              </a:spcBef>
            </a:pPr>
            <a:r>
              <a:rPr sz="1000" b="1" spc="-60" dirty="0">
                <a:solidFill>
                  <a:srgbClr val="4C4D4F"/>
                </a:solidFill>
                <a:latin typeface="FUTURA MEDIUM" panose="020B0602020204020303" pitchFamily="34" charset="-79"/>
                <a:cs typeface="FUTURA MEDIUM" panose="020B0602020204020303" pitchFamily="34" charset="-79"/>
              </a:rPr>
              <a:t>Louisiana</a:t>
            </a:r>
            <a:endParaRPr sz="1000" b="1" dirty="0">
              <a:latin typeface="FUTURA MEDIUM" panose="020B0602020204020303" pitchFamily="34" charset="-79"/>
              <a:cs typeface="FUTURA MEDIUM" panose="020B0602020204020303" pitchFamily="34" charset="-79"/>
            </a:endParaRPr>
          </a:p>
          <a:p>
            <a:pPr marL="12700" marR="5080">
              <a:lnSpc>
                <a:spcPct val="100000"/>
              </a:lnSpc>
            </a:pPr>
            <a:r>
              <a:rPr sz="1000" spc="-35" dirty="0">
                <a:solidFill>
                  <a:srgbClr val="4C4D4F"/>
                </a:solidFill>
                <a:latin typeface="Futura Medium" panose="020B0602020204020303" pitchFamily="34" charset="-79"/>
                <a:cs typeface="Futura Medium" panose="020B0602020204020303" pitchFamily="34" charset="-79"/>
              </a:rPr>
              <a:t>Entergy</a:t>
            </a:r>
            <a:r>
              <a:rPr sz="1000" spc="25"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will</a:t>
            </a:r>
            <a:r>
              <a:rPr sz="1000" spc="30"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cover</a:t>
            </a:r>
            <a:r>
              <a:rPr sz="1000" spc="25"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all </a:t>
            </a:r>
            <a:r>
              <a:rPr sz="1000" spc="15" dirty="0">
                <a:solidFill>
                  <a:srgbClr val="4C4D4F"/>
                </a:solidFill>
                <a:latin typeface="Futura Medium" panose="020B0602020204020303" pitchFamily="34" charset="-79"/>
                <a:cs typeface="Futura Medium" panose="020B0602020204020303" pitchFamily="34" charset="-79"/>
              </a:rPr>
              <a:t> </a:t>
            </a:r>
            <a:r>
              <a:rPr sz="1000" spc="-25" dirty="0">
                <a:solidFill>
                  <a:srgbClr val="4C4D4F"/>
                </a:solidFill>
                <a:latin typeface="Futura Medium" panose="020B0602020204020303" pitchFamily="34" charset="-79"/>
                <a:cs typeface="Futura Medium" panose="020B0602020204020303" pitchFamily="34" charset="-79"/>
              </a:rPr>
              <a:t>infrastructure</a:t>
            </a:r>
            <a:r>
              <a:rPr sz="1000" spc="35" dirty="0">
                <a:solidFill>
                  <a:srgbClr val="4C4D4F"/>
                </a:solidFill>
                <a:latin typeface="Futura Medium" panose="020B0602020204020303" pitchFamily="34" charset="-79"/>
                <a:cs typeface="Futura Medium" panose="020B0602020204020303" pitchFamily="34" charset="-79"/>
              </a:rPr>
              <a:t> </a:t>
            </a:r>
            <a:r>
              <a:rPr sz="1000" spc="-55" dirty="0">
                <a:solidFill>
                  <a:srgbClr val="4C4D4F"/>
                </a:solidFill>
                <a:latin typeface="Futura Medium" panose="020B0602020204020303" pitchFamily="34" charset="-79"/>
                <a:cs typeface="Futura Medium" panose="020B0602020204020303" pitchFamily="34" charset="-79"/>
              </a:rPr>
              <a:t>costs</a:t>
            </a:r>
            <a:r>
              <a:rPr sz="1000" spc="40"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for</a:t>
            </a:r>
            <a:r>
              <a:rPr sz="1000" spc="35" dirty="0">
                <a:solidFill>
                  <a:srgbClr val="4C4D4F"/>
                </a:solidFill>
                <a:latin typeface="Futura Medium" panose="020B0602020204020303" pitchFamily="34" charset="-79"/>
                <a:cs typeface="Futura Medium" panose="020B0602020204020303" pitchFamily="34" charset="-79"/>
              </a:rPr>
              <a:t> </a:t>
            </a:r>
            <a:r>
              <a:rPr sz="1000" spc="-40" dirty="0">
                <a:solidFill>
                  <a:srgbClr val="4C4D4F"/>
                </a:solidFill>
                <a:latin typeface="Futura Medium" panose="020B0602020204020303" pitchFamily="34" charset="-79"/>
                <a:cs typeface="Futura Medium" panose="020B0602020204020303" pitchFamily="34" charset="-79"/>
              </a:rPr>
              <a:t>fleets</a:t>
            </a:r>
            <a:r>
              <a:rPr sz="1000" spc="40" dirty="0">
                <a:solidFill>
                  <a:srgbClr val="4C4D4F"/>
                </a:solidFill>
                <a:latin typeface="Futura Medium" panose="020B0602020204020303" pitchFamily="34" charset="-79"/>
                <a:cs typeface="Futura Medium" panose="020B0602020204020303" pitchFamily="34" charset="-79"/>
              </a:rPr>
              <a:t> </a:t>
            </a:r>
            <a:r>
              <a:rPr sz="1000" spc="-50" dirty="0">
                <a:solidFill>
                  <a:srgbClr val="4C4D4F"/>
                </a:solidFill>
                <a:latin typeface="Futura Medium" panose="020B0602020204020303" pitchFamily="34" charset="-79"/>
                <a:cs typeface="Futura Medium" panose="020B0602020204020303" pitchFamily="34" charset="-79"/>
              </a:rPr>
              <a:t>(</a:t>
            </a:r>
            <a:r>
              <a:rPr sz="1000" dirty="0">
                <a:solidFill>
                  <a:srgbClr val="4C4D4F"/>
                </a:solidFill>
                <a:latin typeface="Futura Medium" panose="020B0602020204020303" pitchFamily="34" charset="-79"/>
                <a:cs typeface="Futura Medium" panose="020B0602020204020303" pitchFamily="34" charset="-79"/>
              </a:rPr>
              <a:t>typically </a:t>
            </a:r>
            <a:r>
              <a:rPr sz="1000" spc="55" dirty="0">
                <a:solidFill>
                  <a:srgbClr val="4C4D4F"/>
                </a:solidFill>
                <a:latin typeface="Futura Medium" panose="020B0602020204020303" pitchFamily="34" charset="-79"/>
                <a:cs typeface="Futura Medium" panose="020B0602020204020303" pitchFamily="34" charset="-79"/>
              </a:rPr>
              <a:t>$250 </a:t>
            </a:r>
            <a:r>
              <a:rPr lang="en-US" sz="1000" spc="-15" dirty="0">
                <a:solidFill>
                  <a:srgbClr val="4C4D4F"/>
                </a:solidFill>
                <a:latin typeface="Futura Medium" panose="020B0602020204020303" pitchFamily="34" charset="-79"/>
                <a:cs typeface="Futura Medium" panose="020B0602020204020303" pitchFamily="34" charset="-79"/>
              </a:rPr>
              <a:t>per </a:t>
            </a:r>
            <a:r>
              <a:rPr sz="1000" spc="-60" dirty="0">
                <a:solidFill>
                  <a:srgbClr val="4C4D4F"/>
                </a:solidFill>
                <a:latin typeface="Futura Medium" panose="020B0602020204020303" pitchFamily="34" charset="-79"/>
                <a:cs typeface="Futura Medium" panose="020B0602020204020303" pitchFamily="34" charset="-79"/>
              </a:rPr>
              <a:t>Level</a:t>
            </a:r>
            <a:r>
              <a:rPr sz="1000" spc="60" dirty="0">
                <a:solidFill>
                  <a:srgbClr val="4C4D4F"/>
                </a:solidFill>
                <a:latin typeface="Futura Medium" panose="020B0602020204020303" pitchFamily="34" charset="-79"/>
                <a:cs typeface="Futura Medium" panose="020B0602020204020303" pitchFamily="34" charset="-79"/>
              </a:rPr>
              <a:t> </a:t>
            </a:r>
            <a:r>
              <a:rPr sz="1000" spc="55" dirty="0">
                <a:solidFill>
                  <a:srgbClr val="4C4D4F"/>
                </a:solidFill>
                <a:latin typeface="Futura Medium" panose="020B0602020204020303" pitchFamily="34" charset="-79"/>
                <a:cs typeface="Futura Medium" panose="020B0602020204020303" pitchFamily="34" charset="-79"/>
              </a:rPr>
              <a:t>2</a:t>
            </a:r>
            <a:r>
              <a:rPr lang="en-US" sz="1000" spc="55" dirty="0">
                <a:solidFill>
                  <a:srgbClr val="4C4D4F"/>
                </a:solidFill>
                <a:latin typeface="Futura Medium" panose="020B0602020204020303" pitchFamily="34" charset="-79"/>
                <a:cs typeface="Futura Medium" panose="020B0602020204020303" pitchFamily="34" charset="-79"/>
              </a:rPr>
              <a:t> port</a:t>
            </a:r>
            <a:r>
              <a:rPr sz="1000" spc="65"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and</a:t>
            </a:r>
            <a:r>
              <a:rPr sz="1000" spc="25" dirty="0">
                <a:solidFill>
                  <a:srgbClr val="4C4D4F"/>
                </a:solidFill>
                <a:latin typeface="Futura Medium" panose="020B0602020204020303" pitchFamily="34" charset="-79"/>
                <a:cs typeface="Futura Medium" panose="020B0602020204020303" pitchFamily="34" charset="-79"/>
              </a:rPr>
              <a:t> </a:t>
            </a:r>
            <a:r>
              <a:rPr sz="1000" spc="50" dirty="0">
                <a:solidFill>
                  <a:srgbClr val="4C4D4F"/>
                </a:solidFill>
                <a:latin typeface="Futura Medium" panose="020B0602020204020303" pitchFamily="34" charset="-79"/>
                <a:cs typeface="Futura Medium" panose="020B0602020204020303" pitchFamily="34" charset="-79"/>
              </a:rPr>
              <a:t>$1,500</a:t>
            </a:r>
            <a:r>
              <a:rPr sz="1000" spc="2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per</a:t>
            </a:r>
            <a:r>
              <a:rPr lang="en-US" sz="1000" spc="25" dirty="0">
                <a:solidFill>
                  <a:srgbClr val="4C4D4F"/>
                </a:solidFill>
                <a:latin typeface="Futura Medium" panose="020B0602020204020303" pitchFamily="34" charset="-79"/>
                <a:cs typeface="Futura Medium" panose="020B0602020204020303" pitchFamily="34" charset="-79"/>
              </a:rPr>
              <a:t> DCFC </a:t>
            </a:r>
            <a:r>
              <a:rPr sz="1000" dirty="0">
                <a:solidFill>
                  <a:srgbClr val="4C4D4F"/>
                </a:solidFill>
                <a:latin typeface="Futura Medium" panose="020B0602020204020303" pitchFamily="34" charset="-79"/>
                <a:cs typeface="Futura Medium" panose="020B0602020204020303" pitchFamily="34" charset="-79"/>
              </a:rPr>
              <a:t>port</a:t>
            </a:r>
            <a:r>
              <a:rPr sz="1000" spc="-60" dirty="0">
                <a:solidFill>
                  <a:srgbClr val="4C4D4F"/>
                </a:solidFill>
                <a:latin typeface="Arial"/>
                <a:cs typeface="Arial"/>
              </a:rPr>
              <a:t>)</a:t>
            </a:r>
            <a:r>
              <a:rPr lang="en-US" sz="1000" spc="-60" dirty="0">
                <a:solidFill>
                  <a:srgbClr val="4C4D4F"/>
                </a:solidFill>
                <a:latin typeface="Arial"/>
                <a:cs typeface="Arial"/>
              </a:rPr>
              <a:t>.</a:t>
            </a:r>
            <a:endParaRPr sz="1000" dirty="0">
              <a:latin typeface="Arial"/>
              <a:cs typeface="Arial"/>
            </a:endParaRPr>
          </a:p>
        </p:txBody>
      </p:sp>
      <p:sp>
        <p:nvSpPr>
          <p:cNvPr id="10" name="object 10">
            <a:extLst>
              <a:ext uri="{FF2B5EF4-FFF2-40B4-BE49-F238E27FC236}">
                <a16:creationId xmlns:a16="http://schemas.microsoft.com/office/drawing/2014/main" id="{43D41797-4982-DB0B-22AE-D7743AF49A60}"/>
              </a:ext>
            </a:extLst>
          </p:cNvPr>
          <p:cNvSpPr txBox="1"/>
          <p:nvPr/>
        </p:nvSpPr>
        <p:spPr>
          <a:xfrm>
            <a:off x="2387282" y="5591106"/>
            <a:ext cx="1639086" cy="782265"/>
          </a:xfrm>
          <a:prstGeom prst="rect">
            <a:avLst/>
          </a:prstGeom>
        </p:spPr>
        <p:txBody>
          <a:bodyPr vert="horz" wrap="square" lIns="0" tIns="12700" rIns="0" bIns="0" rtlCol="0">
            <a:spAutoFit/>
          </a:bodyPr>
          <a:lstStyle/>
          <a:p>
            <a:pPr marL="12700">
              <a:lnSpc>
                <a:spcPct val="100000"/>
              </a:lnSpc>
              <a:spcBef>
                <a:spcPts val="100"/>
              </a:spcBef>
            </a:pPr>
            <a:r>
              <a:rPr sz="1000" b="1" spc="-25" dirty="0">
                <a:solidFill>
                  <a:srgbClr val="4C4D4F"/>
                </a:solidFill>
                <a:latin typeface="FUTURA MEDIUM" panose="020B0602020204020303" pitchFamily="34" charset="-79"/>
                <a:cs typeface="FUTURA MEDIUM" panose="020B0602020204020303" pitchFamily="34" charset="-79"/>
              </a:rPr>
              <a:t>Arizona</a:t>
            </a:r>
            <a:endParaRPr sz="1000" b="1" dirty="0">
              <a:latin typeface="FUTURA MEDIUM" panose="020B0602020204020303" pitchFamily="34" charset="-79"/>
              <a:cs typeface="FUTURA MEDIUM" panose="020B0602020204020303" pitchFamily="34" charset="-79"/>
            </a:endParaRPr>
          </a:p>
          <a:p>
            <a:pPr marL="12700" marR="5080">
              <a:lnSpc>
                <a:spcPct val="100000"/>
              </a:lnSpc>
            </a:pPr>
            <a:r>
              <a:rPr sz="1000" spc="-70" dirty="0">
                <a:solidFill>
                  <a:srgbClr val="4C4D4F"/>
                </a:solidFill>
                <a:latin typeface="Futura Medium" panose="020B0602020204020303" pitchFamily="34" charset="-79"/>
                <a:cs typeface="Futura Medium" panose="020B0602020204020303" pitchFamily="34" charset="-79"/>
              </a:rPr>
              <a:t>The</a:t>
            </a:r>
            <a:r>
              <a:rPr sz="1000" spc="-65" dirty="0">
                <a:solidFill>
                  <a:srgbClr val="4C4D4F"/>
                </a:solidFill>
                <a:latin typeface="Futura Medium" panose="020B0602020204020303" pitchFamily="34" charset="-79"/>
                <a:cs typeface="Futura Medium" panose="020B0602020204020303" pitchFamily="34" charset="-79"/>
              </a:rPr>
              <a:t> </a:t>
            </a:r>
            <a:r>
              <a:rPr sz="1000" spc="-70" dirty="0">
                <a:solidFill>
                  <a:srgbClr val="4C4D4F"/>
                </a:solidFill>
                <a:latin typeface="Futura Medium" panose="020B0602020204020303" pitchFamily="34" charset="-79"/>
                <a:cs typeface="Futura Medium" panose="020B0602020204020303" pitchFamily="34" charset="-79"/>
              </a:rPr>
              <a:t>Tucson</a:t>
            </a:r>
            <a:r>
              <a:rPr sz="1000" spc="-65" dirty="0">
                <a:solidFill>
                  <a:srgbClr val="4C4D4F"/>
                </a:solidFill>
                <a:latin typeface="Futura Medium" panose="020B0602020204020303" pitchFamily="34" charset="-79"/>
                <a:cs typeface="Futura Medium" panose="020B0602020204020303" pitchFamily="34" charset="-79"/>
              </a:rPr>
              <a:t> </a:t>
            </a:r>
            <a:r>
              <a:rPr sz="1000" spc="-30" dirty="0">
                <a:solidFill>
                  <a:srgbClr val="4C4D4F"/>
                </a:solidFill>
                <a:latin typeface="Futura Medium" panose="020B0602020204020303" pitchFamily="34" charset="-79"/>
                <a:cs typeface="Futura Medium" panose="020B0602020204020303" pitchFamily="34" charset="-79"/>
              </a:rPr>
              <a:t>Electric </a:t>
            </a:r>
            <a:r>
              <a:rPr sz="1000" spc="-35" dirty="0">
                <a:solidFill>
                  <a:srgbClr val="4C4D4F"/>
                </a:solidFill>
                <a:latin typeface="Futura Medium" panose="020B0602020204020303" pitchFamily="34" charset="-79"/>
                <a:cs typeface="Futura Medium" panose="020B0602020204020303" pitchFamily="34" charset="-79"/>
              </a:rPr>
              <a:t>Power </a:t>
            </a:r>
            <a:r>
              <a:rPr sz="1000" spc="-110" dirty="0">
                <a:solidFill>
                  <a:srgbClr val="4C4D4F"/>
                </a:solidFill>
                <a:latin typeface="Futura Medium" panose="020B0602020204020303" pitchFamily="34" charset="-79"/>
                <a:cs typeface="Futura Medium" panose="020B0602020204020303" pitchFamily="34" charset="-79"/>
              </a:rPr>
              <a:t>(TEP)</a:t>
            </a:r>
            <a:r>
              <a:rPr sz="1000" spc="30"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program</a:t>
            </a:r>
            <a:r>
              <a:rPr sz="1000" spc="30" dirty="0">
                <a:solidFill>
                  <a:srgbClr val="4C4D4F"/>
                </a:solidFill>
                <a:latin typeface="Futura Medium" panose="020B0602020204020303" pitchFamily="34" charset="-79"/>
                <a:cs typeface="Futura Medium" panose="020B0602020204020303" pitchFamily="34" charset="-79"/>
              </a:rPr>
              <a:t> </a:t>
            </a:r>
            <a:r>
              <a:rPr sz="1000" spc="-35" dirty="0">
                <a:solidFill>
                  <a:srgbClr val="4C4D4F"/>
                </a:solidFill>
                <a:latin typeface="Futura Medium" panose="020B0602020204020303" pitchFamily="34" charset="-79"/>
                <a:cs typeface="Futura Medium" panose="020B0602020204020303" pitchFamily="34" charset="-79"/>
              </a:rPr>
              <a:t>covers</a:t>
            </a:r>
            <a:r>
              <a:rPr sz="1000" spc="3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up</a:t>
            </a:r>
            <a:r>
              <a:rPr sz="1000" spc="3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to  </a:t>
            </a:r>
            <a:r>
              <a:rPr sz="1000" spc="5" dirty="0">
                <a:solidFill>
                  <a:srgbClr val="4C4D4F"/>
                </a:solidFill>
                <a:latin typeface="Futura Medium" panose="020B0602020204020303" pitchFamily="34" charset="-79"/>
                <a:cs typeface="Futura Medium" panose="020B0602020204020303" pitchFamily="34" charset="-79"/>
              </a:rPr>
              <a:t>85%</a:t>
            </a:r>
            <a:r>
              <a:rPr sz="1000" spc="15"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of</a:t>
            </a:r>
            <a:r>
              <a:rPr sz="1000" spc="2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project</a:t>
            </a:r>
            <a:r>
              <a:rPr sz="1000" spc="20" dirty="0">
                <a:solidFill>
                  <a:srgbClr val="4C4D4F"/>
                </a:solidFill>
                <a:latin typeface="Futura Medium" panose="020B0602020204020303" pitchFamily="34" charset="-79"/>
                <a:cs typeface="Futura Medium" panose="020B0602020204020303" pitchFamily="34" charset="-79"/>
              </a:rPr>
              <a:t> </a:t>
            </a:r>
            <a:r>
              <a:rPr sz="1000" spc="-40" dirty="0">
                <a:solidFill>
                  <a:srgbClr val="4C4D4F"/>
                </a:solidFill>
                <a:latin typeface="Futura Medium" panose="020B0602020204020303" pitchFamily="34" charset="-79"/>
                <a:cs typeface="Futura Medium" panose="020B0602020204020303" pitchFamily="34" charset="-79"/>
              </a:rPr>
              <a:t>costs,</a:t>
            </a:r>
            <a:r>
              <a:rPr sz="1000" spc="20" dirty="0">
                <a:solidFill>
                  <a:srgbClr val="4C4D4F"/>
                </a:solidFill>
                <a:latin typeface="Futura Medium" panose="020B0602020204020303" pitchFamily="34" charset="-79"/>
                <a:cs typeface="Futura Medium" panose="020B0602020204020303" pitchFamily="34" charset="-79"/>
              </a:rPr>
              <a:t> </a:t>
            </a:r>
            <a:r>
              <a:rPr sz="1000" spc="25" dirty="0">
                <a:solidFill>
                  <a:srgbClr val="4C4D4F"/>
                </a:solidFill>
                <a:latin typeface="Futura Medium" panose="020B0602020204020303" pitchFamily="34" charset="-79"/>
                <a:cs typeface="Futura Medium" panose="020B0602020204020303" pitchFamily="34" charset="-79"/>
              </a:rPr>
              <a:t>&amp;</a:t>
            </a:r>
            <a:r>
              <a:rPr sz="1000" spc="2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up </a:t>
            </a:r>
            <a:r>
              <a:rPr sz="1000" spc="-265"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to</a:t>
            </a:r>
            <a:r>
              <a:rPr sz="1000" spc="20" dirty="0">
                <a:solidFill>
                  <a:srgbClr val="4C4D4F"/>
                </a:solidFill>
                <a:latin typeface="Futura Medium" panose="020B0602020204020303" pitchFamily="34" charset="-79"/>
                <a:cs typeface="Futura Medium" panose="020B0602020204020303" pitchFamily="34" charset="-79"/>
              </a:rPr>
              <a:t> </a:t>
            </a:r>
            <a:r>
              <a:rPr sz="1000" spc="50" dirty="0">
                <a:solidFill>
                  <a:srgbClr val="4C4D4F"/>
                </a:solidFill>
                <a:latin typeface="Futura Medium" panose="020B0602020204020303" pitchFamily="34" charset="-79"/>
                <a:cs typeface="Futura Medium" panose="020B0602020204020303" pitchFamily="34" charset="-79"/>
              </a:rPr>
              <a:t>$6,000</a:t>
            </a:r>
            <a:r>
              <a:rPr sz="1000" spc="2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per</a:t>
            </a:r>
            <a:r>
              <a:rPr sz="1000" spc="25"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port</a:t>
            </a:r>
            <a:r>
              <a:rPr sz="1000" spc="-10" dirty="0">
                <a:solidFill>
                  <a:srgbClr val="4C4D4F"/>
                </a:solidFill>
                <a:latin typeface="Futura Medium" panose="020B0602020204020303" pitchFamily="34" charset="-79"/>
                <a:cs typeface="Futura Medium" panose="020B0602020204020303" pitchFamily="34" charset="-79"/>
              </a:rPr>
              <a:t>.</a:t>
            </a:r>
            <a:endParaRPr sz="1000" dirty="0">
              <a:latin typeface="Futura Medium" panose="020B0602020204020303" pitchFamily="34" charset="-79"/>
              <a:cs typeface="Futura Medium" panose="020B0602020204020303" pitchFamily="34" charset="-79"/>
            </a:endParaRPr>
          </a:p>
        </p:txBody>
      </p:sp>
      <p:sp>
        <p:nvSpPr>
          <p:cNvPr id="11" name="object 12">
            <a:extLst>
              <a:ext uri="{FF2B5EF4-FFF2-40B4-BE49-F238E27FC236}">
                <a16:creationId xmlns:a16="http://schemas.microsoft.com/office/drawing/2014/main" id="{A00109A1-917F-3E71-E09D-3C85917C65C2}"/>
              </a:ext>
            </a:extLst>
          </p:cNvPr>
          <p:cNvSpPr txBox="1"/>
          <p:nvPr/>
        </p:nvSpPr>
        <p:spPr>
          <a:xfrm>
            <a:off x="1876566" y="6325464"/>
            <a:ext cx="2520315" cy="1102866"/>
          </a:xfrm>
          <a:prstGeom prst="rect">
            <a:avLst/>
          </a:prstGeom>
        </p:spPr>
        <p:txBody>
          <a:bodyPr vert="horz" wrap="square" lIns="0" tIns="12700" rIns="0" bIns="0" rtlCol="0">
            <a:spAutoFit/>
          </a:bodyPr>
          <a:lstStyle/>
          <a:p>
            <a:pPr marL="12700" marR="5080">
              <a:lnSpc>
                <a:spcPct val="100000"/>
              </a:lnSpc>
              <a:spcBef>
                <a:spcPts val="100"/>
              </a:spcBef>
            </a:pPr>
            <a:r>
              <a:rPr lang="en-US" sz="1000" b="1" spc="-70" dirty="0">
                <a:solidFill>
                  <a:srgbClr val="4C4D4F"/>
                </a:solidFill>
                <a:latin typeface="Futura Medium" panose="020B0602020204020303" pitchFamily="34" charset="-79"/>
                <a:cs typeface="Futura Medium" panose="020B0602020204020303" pitchFamily="34" charset="-79"/>
              </a:rPr>
              <a:t>Nevada</a:t>
            </a:r>
          </a:p>
          <a:p>
            <a:pPr marL="12700" marR="5080">
              <a:lnSpc>
                <a:spcPct val="100000"/>
              </a:lnSpc>
              <a:spcBef>
                <a:spcPts val="100"/>
              </a:spcBef>
            </a:pPr>
            <a:r>
              <a:rPr sz="1000" spc="15" dirty="0">
                <a:solidFill>
                  <a:srgbClr val="4C4D4F"/>
                </a:solidFill>
                <a:latin typeface="Futura Medium" panose="020B0602020204020303" pitchFamily="34" charset="-79"/>
                <a:cs typeface="Futura Medium" panose="020B0602020204020303" pitchFamily="34" charset="-79"/>
              </a:rPr>
              <a:t>Nevada</a:t>
            </a:r>
            <a:r>
              <a:rPr sz="1000" spc="25" dirty="0">
                <a:solidFill>
                  <a:srgbClr val="4C4D4F"/>
                </a:solidFill>
                <a:latin typeface="Futura Medium" panose="020B0602020204020303" pitchFamily="34" charset="-79"/>
                <a:cs typeface="Futura Medium" panose="020B0602020204020303" pitchFamily="34" charset="-79"/>
              </a:rPr>
              <a:t> </a:t>
            </a:r>
            <a:r>
              <a:rPr sz="1000" spc="-30" dirty="0">
                <a:solidFill>
                  <a:srgbClr val="4C4D4F"/>
                </a:solidFill>
                <a:latin typeface="Futura Medium" panose="020B0602020204020303" pitchFamily="34" charset="-79"/>
                <a:cs typeface="Futura Medium" panose="020B0602020204020303" pitchFamily="34" charset="-79"/>
              </a:rPr>
              <a:t>Energy</a:t>
            </a:r>
            <a:r>
              <a:rPr sz="1000" spc="25" dirty="0">
                <a:solidFill>
                  <a:srgbClr val="4C4D4F"/>
                </a:solidFill>
                <a:latin typeface="Futura Medium" panose="020B0602020204020303" pitchFamily="34" charset="-79"/>
                <a:cs typeface="Futura Medium" panose="020B0602020204020303" pitchFamily="34" charset="-79"/>
              </a:rPr>
              <a:t> </a:t>
            </a:r>
            <a:r>
              <a:rPr lang="en-US" sz="1000" spc="25" dirty="0">
                <a:solidFill>
                  <a:srgbClr val="4C4D4F"/>
                </a:solidFill>
                <a:latin typeface="Futura Medium" panose="020B0602020204020303" pitchFamily="34" charset="-79"/>
                <a:cs typeface="Futura Medium" panose="020B0602020204020303" pitchFamily="34" charset="-79"/>
              </a:rPr>
              <a:t>will </a:t>
            </a:r>
            <a:r>
              <a:rPr sz="1000" spc="-35" dirty="0">
                <a:solidFill>
                  <a:srgbClr val="4C4D4F"/>
                </a:solidFill>
                <a:latin typeface="Futura Medium" panose="020B0602020204020303" pitchFamily="34" charset="-79"/>
                <a:cs typeface="Futura Medium" panose="020B0602020204020303" pitchFamily="34" charset="-79"/>
              </a:rPr>
              <a:t>cover</a:t>
            </a:r>
            <a:r>
              <a:rPr sz="1000" spc="25"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up</a:t>
            </a:r>
            <a:r>
              <a:rPr sz="1000" spc="25"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to </a:t>
            </a:r>
            <a:r>
              <a:rPr sz="1000" spc="-1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75% </a:t>
            </a:r>
            <a:r>
              <a:rPr sz="1000" dirty="0">
                <a:solidFill>
                  <a:srgbClr val="4C4D4F"/>
                </a:solidFill>
                <a:latin typeface="Futura Medium" panose="020B0602020204020303" pitchFamily="34" charset="-79"/>
                <a:cs typeface="Futura Medium" panose="020B0602020204020303" pitchFamily="34" charset="-79"/>
              </a:rPr>
              <a:t>of</a:t>
            </a:r>
            <a:r>
              <a:rPr lang="en-US" sz="1000" dirty="0">
                <a:solidFill>
                  <a:srgbClr val="4C4D4F"/>
                </a:solidFill>
                <a:latin typeface="Futura Medium" panose="020B0602020204020303" pitchFamily="34" charset="-79"/>
                <a:cs typeface="Futura Medium" panose="020B0602020204020303" pitchFamily="34" charset="-79"/>
              </a:rPr>
              <a:t> Level 2 and DCFC</a:t>
            </a:r>
            <a:r>
              <a:rPr sz="100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project </a:t>
            </a:r>
            <a:r>
              <a:rPr sz="1000" spc="-40" dirty="0">
                <a:solidFill>
                  <a:srgbClr val="4C4D4F"/>
                </a:solidFill>
                <a:latin typeface="Futura Medium" panose="020B0602020204020303" pitchFamily="34" charset="-79"/>
                <a:cs typeface="Futura Medium" panose="020B0602020204020303" pitchFamily="34" charset="-79"/>
              </a:rPr>
              <a:t>costs. </a:t>
            </a:r>
            <a:r>
              <a:rPr lang="en-US" sz="1000" spc="-45" dirty="0">
                <a:solidFill>
                  <a:srgbClr val="4C4D4F"/>
                </a:solidFill>
                <a:latin typeface="Futura Medium" panose="020B0602020204020303" pitchFamily="34" charset="-79"/>
                <a:cs typeface="Futura Medium" panose="020B0602020204020303" pitchFamily="34" charset="-79"/>
              </a:rPr>
              <a:t>Level 2 installations with up to 10 connectors can get </a:t>
            </a:r>
            <a:r>
              <a:rPr sz="1000" spc="-15" dirty="0">
                <a:solidFill>
                  <a:srgbClr val="4C4D4F"/>
                </a:solidFill>
                <a:latin typeface="Futura Medium" panose="020B0602020204020303" pitchFamily="34" charset="-79"/>
                <a:cs typeface="Futura Medium" panose="020B0602020204020303" pitchFamily="34" charset="-79"/>
              </a:rPr>
              <a:t>up </a:t>
            </a:r>
            <a:r>
              <a:rPr sz="1000" spc="-20" dirty="0">
                <a:solidFill>
                  <a:srgbClr val="4C4D4F"/>
                </a:solidFill>
                <a:latin typeface="Futura Medium" panose="020B0602020204020303" pitchFamily="34" charset="-79"/>
                <a:cs typeface="Futura Medium" panose="020B0602020204020303" pitchFamily="34" charset="-79"/>
              </a:rPr>
              <a:t>to </a:t>
            </a:r>
            <a:r>
              <a:rPr sz="1000" spc="50" dirty="0">
                <a:solidFill>
                  <a:srgbClr val="4C4D4F"/>
                </a:solidFill>
                <a:latin typeface="Futura Medium" panose="020B0602020204020303" pitchFamily="34" charset="-79"/>
                <a:cs typeface="Futura Medium" panose="020B0602020204020303" pitchFamily="34" charset="-79"/>
              </a:rPr>
              <a:t>$5,000 </a:t>
            </a:r>
            <a:r>
              <a:rPr sz="1000" spc="-5" dirty="0">
                <a:solidFill>
                  <a:srgbClr val="4C4D4F"/>
                </a:solidFill>
                <a:latin typeface="Futura Medium" panose="020B0602020204020303" pitchFamily="34" charset="-79"/>
                <a:cs typeface="Futura Medium" panose="020B0602020204020303" pitchFamily="34" charset="-79"/>
              </a:rPr>
              <a:t>per </a:t>
            </a:r>
            <a:r>
              <a:rPr sz="1000" dirty="0">
                <a:solidFill>
                  <a:srgbClr val="4C4D4F"/>
                </a:solidFill>
                <a:latin typeface="Futura Medium" panose="020B0602020204020303" pitchFamily="34" charset="-79"/>
                <a:cs typeface="Futura Medium" panose="020B0602020204020303" pitchFamily="34" charset="-79"/>
              </a:rPr>
              <a:t>charging </a:t>
            </a:r>
            <a:r>
              <a:rPr lang="en-US" sz="1000" dirty="0">
                <a:solidFill>
                  <a:srgbClr val="4C4D4F"/>
                </a:solidFill>
                <a:latin typeface="Futura Medium" panose="020B0602020204020303" pitchFamily="34" charset="-79"/>
                <a:cs typeface="Futura Medium" panose="020B0602020204020303" pitchFamily="34" charset="-79"/>
              </a:rPr>
              <a:t>port. </a:t>
            </a:r>
            <a:r>
              <a:rPr sz="1000" spc="-35" dirty="0">
                <a:solidFill>
                  <a:srgbClr val="4C4D4F"/>
                </a:solidFill>
                <a:latin typeface="Futura Medium" panose="020B0602020204020303" pitchFamily="34" charset="-79"/>
                <a:cs typeface="Futura Medium" panose="020B0602020204020303" pitchFamily="34" charset="-79"/>
              </a:rPr>
              <a:t>DCFC</a:t>
            </a:r>
            <a:r>
              <a:rPr lang="en-US" sz="1000" spc="-35" dirty="0">
                <a:solidFill>
                  <a:srgbClr val="4C4D4F"/>
                </a:solidFill>
                <a:latin typeface="Futura Medium" panose="020B0602020204020303" pitchFamily="34" charset="-79"/>
                <a:cs typeface="Futura Medium" panose="020B0602020204020303" pitchFamily="34" charset="-79"/>
              </a:rPr>
              <a:t> can get</a:t>
            </a:r>
            <a:r>
              <a:rPr sz="1000" spc="-35" dirty="0">
                <a:solidFill>
                  <a:srgbClr val="4C4D4F"/>
                </a:solidFill>
                <a:latin typeface="Futura Medium" panose="020B0602020204020303" pitchFamily="34" charset="-79"/>
                <a:cs typeface="Futura Medium" panose="020B0602020204020303" pitchFamily="34" charset="-79"/>
              </a:rPr>
              <a:t> </a:t>
            </a:r>
            <a:r>
              <a:rPr sz="1000" spc="90" dirty="0">
                <a:solidFill>
                  <a:srgbClr val="4C4D4F"/>
                </a:solidFill>
                <a:latin typeface="Futura Medium" panose="020B0602020204020303" pitchFamily="34" charset="-79"/>
                <a:cs typeface="Futura Medium" panose="020B0602020204020303" pitchFamily="34" charset="-79"/>
              </a:rPr>
              <a:t>$400</a:t>
            </a:r>
            <a:r>
              <a:rPr lang="en-US" sz="1000" spc="90" dirty="0">
                <a:solidFill>
                  <a:srgbClr val="4C4D4F"/>
                </a:solidFill>
                <a:latin typeface="Futura Medium" panose="020B0602020204020303" pitchFamily="34" charset="-79"/>
                <a:cs typeface="Futura Medium" panose="020B0602020204020303" pitchFamily="34" charset="-79"/>
              </a:rPr>
              <a:t> per </a:t>
            </a:r>
            <a:r>
              <a:rPr sz="1000" spc="90" dirty="0">
                <a:solidFill>
                  <a:srgbClr val="4C4D4F"/>
                </a:solidFill>
                <a:latin typeface="Futura Medium" panose="020B0602020204020303" pitchFamily="34" charset="-79"/>
                <a:cs typeface="Futura Medium" panose="020B0602020204020303" pitchFamily="34" charset="-79"/>
              </a:rPr>
              <a:t>kW </a:t>
            </a:r>
            <a:r>
              <a:rPr sz="1000" spc="-5" dirty="0">
                <a:solidFill>
                  <a:srgbClr val="4C4D4F"/>
                </a:solidFill>
                <a:latin typeface="Futura Medium" panose="020B0602020204020303" pitchFamily="34" charset="-79"/>
                <a:cs typeface="Futura Medium" panose="020B0602020204020303" pitchFamily="34" charset="-79"/>
              </a:rPr>
              <a:t>per</a:t>
            </a:r>
            <a:r>
              <a:rPr sz="1000" spc="30"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charging</a:t>
            </a:r>
            <a:r>
              <a:rPr sz="1000" spc="3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station</a:t>
            </a:r>
            <a:r>
              <a:rPr lang="en-US" sz="1000" spc="-15" dirty="0">
                <a:solidFill>
                  <a:srgbClr val="4C4D4F"/>
                </a:solidFill>
                <a:latin typeface="Futura Medium" panose="020B0602020204020303" pitchFamily="34" charset="-79"/>
                <a:cs typeface="Futura Medium" panose="020B0602020204020303" pitchFamily="34" charset="-79"/>
              </a:rPr>
              <a:t>, up to</a:t>
            </a:r>
            <a:r>
              <a:rPr sz="1000" spc="3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five</a:t>
            </a:r>
            <a:r>
              <a:rPr sz="1000" spc="30" dirty="0">
                <a:solidFill>
                  <a:srgbClr val="4C4D4F"/>
                </a:solidFill>
                <a:latin typeface="Futura Medium" panose="020B0602020204020303" pitchFamily="34" charset="-79"/>
                <a:cs typeface="Futura Medium" panose="020B0602020204020303" pitchFamily="34" charset="-79"/>
              </a:rPr>
              <a:t> </a:t>
            </a:r>
            <a:r>
              <a:rPr sz="1000" spc="-25" dirty="0">
                <a:solidFill>
                  <a:srgbClr val="4C4D4F"/>
                </a:solidFill>
                <a:latin typeface="Futura Medium" panose="020B0602020204020303" pitchFamily="34" charset="-79"/>
                <a:cs typeface="Futura Medium" panose="020B0602020204020303" pitchFamily="34" charset="-79"/>
              </a:rPr>
              <a:t>DC</a:t>
            </a:r>
            <a:r>
              <a:rPr lang="en-US" sz="1000" spc="-25" dirty="0">
                <a:solidFill>
                  <a:srgbClr val="4C4D4F"/>
                </a:solidFill>
                <a:latin typeface="Futura Medium" panose="020B0602020204020303" pitchFamily="34" charset="-79"/>
                <a:cs typeface="Futura Medium" panose="020B0602020204020303" pitchFamily="34" charset="-79"/>
              </a:rPr>
              <a:t>FC</a:t>
            </a:r>
            <a:r>
              <a:rPr sz="1000" spc="25" dirty="0">
                <a:solidFill>
                  <a:srgbClr val="4C4D4F"/>
                </a:solidFill>
                <a:latin typeface="Futura Medium" panose="020B0602020204020303" pitchFamily="34" charset="-79"/>
                <a:cs typeface="Futura Medium" panose="020B0602020204020303" pitchFamily="34" charset="-79"/>
              </a:rPr>
              <a:t> </a:t>
            </a:r>
            <a:r>
              <a:rPr sz="1000" spc="-30" dirty="0">
                <a:solidFill>
                  <a:srgbClr val="4C4D4F"/>
                </a:solidFill>
                <a:latin typeface="Futura Medium" panose="020B0602020204020303" pitchFamily="34" charset="-79"/>
                <a:cs typeface="Futura Medium" panose="020B0602020204020303" pitchFamily="34" charset="-79"/>
              </a:rPr>
              <a:t>stations </a:t>
            </a:r>
            <a:r>
              <a:rPr sz="1000" spc="-26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per</a:t>
            </a:r>
            <a:r>
              <a:rPr sz="1000" spc="25" dirty="0">
                <a:solidFill>
                  <a:srgbClr val="4C4D4F"/>
                </a:solidFill>
                <a:latin typeface="Futura Medium" panose="020B0602020204020303" pitchFamily="34" charset="-79"/>
                <a:cs typeface="Futura Medium" panose="020B0602020204020303" pitchFamily="34" charset="-79"/>
              </a:rPr>
              <a:t> </a:t>
            </a:r>
            <a:r>
              <a:rPr lang="en-US" sz="1000" spc="-40" dirty="0">
                <a:solidFill>
                  <a:srgbClr val="4C4D4F"/>
                </a:solidFill>
                <a:latin typeface="Futura Medium" panose="020B0602020204020303" pitchFamily="34" charset="-79"/>
                <a:cs typeface="Futura Medium" panose="020B0602020204020303" pitchFamily="34" charset="-79"/>
              </a:rPr>
              <a:t>site</a:t>
            </a:r>
            <a:r>
              <a:rPr sz="1000" spc="-20" dirty="0">
                <a:solidFill>
                  <a:srgbClr val="4C4D4F"/>
                </a:solidFill>
                <a:latin typeface="Futura Medium" panose="020B0602020204020303" pitchFamily="34" charset="-79"/>
                <a:cs typeface="Futura Medium" panose="020B0602020204020303" pitchFamily="34" charset="-79"/>
              </a:rPr>
              <a:t>.</a:t>
            </a:r>
            <a:endParaRPr sz="1000" dirty="0">
              <a:latin typeface="Futura Medium" panose="020B0602020204020303" pitchFamily="34" charset="-79"/>
              <a:cs typeface="Futura Medium" panose="020B0602020204020303" pitchFamily="34" charset="-79"/>
            </a:endParaRPr>
          </a:p>
        </p:txBody>
      </p:sp>
      <p:sp>
        <p:nvSpPr>
          <p:cNvPr id="12" name="object 13">
            <a:extLst>
              <a:ext uri="{FF2B5EF4-FFF2-40B4-BE49-F238E27FC236}">
                <a16:creationId xmlns:a16="http://schemas.microsoft.com/office/drawing/2014/main" id="{56AFB253-F1A3-9AE7-0FC5-F6516C0954D3}"/>
              </a:ext>
            </a:extLst>
          </p:cNvPr>
          <p:cNvSpPr txBox="1"/>
          <p:nvPr/>
        </p:nvSpPr>
        <p:spPr>
          <a:xfrm>
            <a:off x="7025830" y="3469035"/>
            <a:ext cx="3533076" cy="3167534"/>
          </a:xfrm>
          <a:prstGeom prst="rect">
            <a:avLst/>
          </a:prstGeom>
        </p:spPr>
        <p:txBody>
          <a:bodyPr vert="horz" wrap="square" lIns="0" tIns="12700" rIns="0" bIns="0" rtlCol="0">
            <a:spAutoFit/>
          </a:bodyPr>
          <a:lstStyle/>
          <a:p>
            <a:pPr marL="1056005">
              <a:lnSpc>
                <a:spcPct val="100000"/>
              </a:lnSpc>
              <a:spcBef>
                <a:spcPts val="100"/>
              </a:spcBef>
            </a:pPr>
            <a:r>
              <a:rPr sz="1000" b="1" spc="-70" dirty="0">
                <a:solidFill>
                  <a:srgbClr val="4C4D4F"/>
                </a:solidFill>
                <a:latin typeface="FUTURA MEDIUM" panose="020B0602020204020303" pitchFamily="34" charset="-79"/>
                <a:cs typeface="FUTURA MEDIUM" panose="020B0602020204020303" pitchFamily="34" charset="-79"/>
              </a:rPr>
              <a:t>Connecticut</a:t>
            </a:r>
            <a:endParaRPr sz="1000" b="1" dirty="0">
              <a:latin typeface="FUTURA MEDIUM" panose="020B0602020204020303" pitchFamily="34" charset="-79"/>
              <a:cs typeface="FUTURA MEDIUM" panose="020B0602020204020303" pitchFamily="34" charset="-79"/>
            </a:endParaRPr>
          </a:p>
          <a:p>
            <a:pPr marL="1056005">
              <a:lnSpc>
                <a:spcPct val="100000"/>
              </a:lnSpc>
            </a:pPr>
            <a:r>
              <a:rPr sz="1000" spc="-70" dirty="0">
                <a:solidFill>
                  <a:srgbClr val="4C4D4F"/>
                </a:solidFill>
                <a:latin typeface="Futura Medium" panose="020B0602020204020303" pitchFamily="34" charset="-79"/>
                <a:cs typeface="Futura Medium" panose="020B0602020204020303" pitchFamily="34" charset="-79"/>
              </a:rPr>
              <a:t>The</a:t>
            </a:r>
            <a:r>
              <a:rPr sz="1000" spc="25" dirty="0">
                <a:solidFill>
                  <a:srgbClr val="4C4D4F"/>
                </a:solidFill>
                <a:latin typeface="Futura Medium" panose="020B0602020204020303" pitchFamily="34" charset="-79"/>
                <a:cs typeface="Futura Medium" panose="020B0602020204020303" pitchFamily="34" charset="-79"/>
              </a:rPr>
              <a:t> </a:t>
            </a:r>
            <a:r>
              <a:rPr sz="1000" spc="-45" dirty="0">
                <a:solidFill>
                  <a:srgbClr val="4C4D4F"/>
                </a:solidFill>
                <a:latin typeface="Futura Medium" panose="020B0602020204020303" pitchFamily="34" charset="-79"/>
                <a:cs typeface="Futura Medium" panose="020B0602020204020303" pitchFamily="34" charset="-79"/>
              </a:rPr>
              <a:t>EverSource</a:t>
            </a:r>
            <a:r>
              <a:rPr sz="1000" spc="30"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program</a:t>
            </a:r>
            <a:r>
              <a:rPr sz="1000" spc="30" dirty="0">
                <a:solidFill>
                  <a:srgbClr val="4C4D4F"/>
                </a:solidFill>
                <a:latin typeface="Futura Medium" panose="020B0602020204020303" pitchFamily="34" charset="-79"/>
                <a:cs typeface="Futura Medium" panose="020B0602020204020303" pitchFamily="34" charset="-79"/>
              </a:rPr>
              <a:t> </a:t>
            </a:r>
            <a:r>
              <a:rPr sz="1000" spc="-35" dirty="0">
                <a:solidFill>
                  <a:srgbClr val="4C4D4F"/>
                </a:solidFill>
                <a:latin typeface="Futura Medium" panose="020B0602020204020303" pitchFamily="34" charset="-79"/>
                <a:cs typeface="Futura Medium" panose="020B0602020204020303" pitchFamily="34" charset="-79"/>
              </a:rPr>
              <a:t>covers</a:t>
            </a:r>
            <a:r>
              <a:rPr sz="1000" spc="25"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between</a:t>
            </a:r>
            <a:endParaRPr sz="1000" dirty="0">
              <a:latin typeface="Futura Medium" panose="020B0602020204020303" pitchFamily="34" charset="-79"/>
              <a:cs typeface="Futura Medium" panose="020B0602020204020303" pitchFamily="34" charset="-79"/>
            </a:endParaRPr>
          </a:p>
          <a:p>
            <a:pPr marL="1056005" marR="24130">
              <a:lnSpc>
                <a:spcPct val="100000"/>
              </a:lnSpc>
            </a:pPr>
            <a:r>
              <a:rPr sz="1000" spc="35" dirty="0">
                <a:solidFill>
                  <a:srgbClr val="4C4D4F"/>
                </a:solidFill>
                <a:latin typeface="Futura Medium" panose="020B0602020204020303" pitchFamily="34" charset="-79"/>
                <a:cs typeface="Futura Medium" panose="020B0602020204020303" pitchFamily="34" charset="-79"/>
              </a:rPr>
              <a:t>$20k</a:t>
            </a:r>
            <a:r>
              <a:rPr sz="1000" spc="30" dirty="0">
                <a:solidFill>
                  <a:srgbClr val="4C4D4F"/>
                </a:solidFill>
                <a:latin typeface="Futura Medium" panose="020B0602020204020303" pitchFamily="34" charset="-79"/>
                <a:cs typeface="Futura Medium" panose="020B0602020204020303" pitchFamily="34" charset="-79"/>
              </a:rPr>
              <a:t> </a:t>
            </a:r>
            <a:r>
              <a:rPr sz="1000" spc="-125" dirty="0">
                <a:solidFill>
                  <a:srgbClr val="4C4D4F"/>
                </a:solidFill>
                <a:latin typeface="Futura Medium" panose="020B0602020204020303" pitchFamily="34" charset="-79"/>
                <a:cs typeface="Futura Medium" panose="020B0602020204020303" pitchFamily="34" charset="-79"/>
              </a:rPr>
              <a:t>-</a:t>
            </a:r>
            <a:r>
              <a:rPr sz="1000" spc="30" dirty="0">
                <a:solidFill>
                  <a:srgbClr val="4C4D4F"/>
                </a:solidFill>
                <a:latin typeface="Futura Medium" panose="020B0602020204020303" pitchFamily="34" charset="-79"/>
                <a:cs typeface="Futura Medium" panose="020B0602020204020303" pitchFamily="34" charset="-79"/>
              </a:rPr>
              <a:t> </a:t>
            </a:r>
            <a:r>
              <a:rPr sz="1000" spc="35" dirty="0">
                <a:solidFill>
                  <a:srgbClr val="4C4D4F"/>
                </a:solidFill>
                <a:latin typeface="Futura Medium" panose="020B0602020204020303" pitchFamily="34" charset="-79"/>
                <a:cs typeface="Futura Medium" panose="020B0602020204020303" pitchFamily="34" charset="-79"/>
              </a:rPr>
              <a:t>$40k</a:t>
            </a:r>
            <a:r>
              <a:rPr sz="1000" spc="30"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for</a:t>
            </a:r>
            <a:r>
              <a:rPr sz="1000" spc="30" dirty="0">
                <a:solidFill>
                  <a:srgbClr val="4C4D4F"/>
                </a:solidFill>
                <a:latin typeface="Futura Medium" panose="020B0602020204020303" pitchFamily="34" charset="-79"/>
                <a:cs typeface="Futura Medium" panose="020B0602020204020303" pitchFamily="34" charset="-79"/>
              </a:rPr>
              <a:t> </a:t>
            </a:r>
            <a:r>
              <a:rPr sz="1000" spc="-35" dirty="0">
                <a:solidFill>
                  <a:srgbClr val="4C4D4F"/>
                </a:solidFill>
                <a:latin typeface="Futura Medium" panose="020B0602020204020303" pitchFamily="34" charset="-79"/>
                <a:cs typeface="Futura Medium" panose="020B0602020204020303" pitchFamily="34" charset="-79"/>
              </a:rPr>
              <a:t>the</a:t>
            </a:r>
            <a:r>
              <a:rPr sz="1000" spc="30" dirty="0">
                <a:solidFill>
                  <a:srgbClr val="4C4D4F"/>
                </a:solidFill>
                <a:latin typeface="Futura Medium" panose="020B0602020204020303" pitchFamily="34" charset="-79"/>
                <a:cs typeface="Futura Medium" panose="020B0602020204020303" pitchFamily="34" charset="-79"/>
              </a:rPr>
              <a:t> </a:t>
            </a:r>
            <a:r>
              <a:rPr lang="en-US" sz="1000" spc="-30" dirty="0">
                <a:solidFill>
                  <a:srgbClr val="4C4D4F"/>
                </a:solidFill>
                <a:latin typeface="Futura Medium" panose="020B0602020204020303" pitchFamily="34" charset="-79"/>
                <a:cs typeface="Futura Medium" panose="020B0602020204020303" pitchFamily="34" charset="-79"/>
              </a:rPr>
              <a:t>make-ready</a:t>
            </a:r>
            <a:r>
              <a:rPr sz="1000" spc="30" dirty="0">
                <a:solidFill>
                  <a:srgbClr val="4C4D4F"/>
                </a:solidFill>
                <a:latin typeface="Futura Medium" panose="020B0602020204020303" pitchFamily="34" charset="-79"/>
                <a:cs typeface="Futura Medium" panose="020B0602020204020303" pitchFamily="34" charset="-79"/>
              </a:rPr>
              <a:t> </a:t>
            </a:r>
            <a:r>
              <a:rPr sz="1000" spc="-55" dirty="0">
                <a:solidFill>
                  <a:srgbClr val="4C4D4F"/>
                </a:solidFill>
                <a:latin typeface="Futura Medium" panose="020B0602020204020303" pitchFamily="34" charset="-79"/>
                <a:cs typeface="Futura Medium" panose="020B0602020204020303" pitchFamily="34" charset="-79"/>
              </a:rPr>
              <a:t>costs</a:t>
            </a:r>
            <a:r>
              <a:rPr lang="en-US" sz="1000" spc="-55" dirty="0">
                <a:solidFill>
                  <a:srgbClr val="4C4D4F"/>
                </a:solidFill>
                <a:latin typeface="Futura Medium" panose="020B0602020204020303" pitchFamily="34" charset="-79"/>
                <a:cs typeface="Futura Medium" panose="020B0602020204020303" pitchFamily="34" charset="-79"/>
              </a:rPr>
              <a:t>,</a:t>
            </a:r>
            <a:r>
              <a:rPr sz="1000" spc="30" dirty="0">
                <a:solidFill>
                  <a:srgbClr val="4C4D4F"/>
                </a:solidFill>
                <a:latin typeface="Futura Medium" panose="020B0602020204020303" pitchFamily="34" charset="-79"/>
                <a:cs typeface="Futura Medium" panose="020B0602020204020303" pitchFamily="34" charset="-79"/>
              </a:rPr>
              <a:t> </a:t>
            </a:r>
            <a:r>
              <a:rPr sz="1000" spc="-30" dirty="0">
                <a:solidFill>
                  <a:srgbClr val="4C4D4F"/>
                </a:solidFill>
                <a:latin typeface="Futura Medium" panose="020B0602020204020303" pitchFamily="34" charset="-79"/>
                <a:cs typeface="Futura Medium" panose="020B0602020204020303" pitchFamily="34" charset="-79"/>
              </a:rPr>
              <a:t>plus </a:t>
            </a:r>
            <a:r>
              <a:rPr sz="1000" spc="10" dirty="0">
                <a:solidFill>
                  <a:srgbClr val="4C4D4F"/>
                </a:solidFill>
                <a:latin typeface="Futura Medium" panose="020B0602020204020303" pitchFamily="34" charset="-79"/>
                <a:cs typeface="Futura Medium" panose="020B0602020204020303" pitchFamily="34" charset="-79"/>
              </a:rPr>
              <a:t>additional</a:t>
            </a:r>
            <a:r>
              <a:rPr sz="1000" spc="2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50%</a:t>
            </a:r>
            <a:r>
              <a:rPr sz="1000" spc="30"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for</a:t>
            </a:r>
            <a:r>
              <a:rPr sz="1000" spc="25"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hardware</a:t>
            </a:r>
            <a:r>
              <a:rPr sz="1000" spc="30" dirty="0">
                <a:solidFill>
                  <a:srgbClr val="4C4D4F"/>
                </a:solidFill>
                <a:latin typeface="Futura Medium" panose="020B0602020204020303" pitchFamily="34" charset="-79"/>
                <a:cs typeface="Futura Medium" panose="020B0602020204020303" pitchFamily="34" charset="-79"/>
              </a:rPr>
              <a:t> </a:t>
            </a:r>
            <a:r>
              <a:rPr sz="1000" spc="-40" dirty="0">
                <a:solidFill>
                  <a:srgbClr val="4C4D4F"/>
                </a:solidFill>
                <a:latin typeface="Futura Medium" panose="020B0602020204020303" pitchFamily="34" charset="-79"/>
                <a:cs typeface="Futura Medium" panose="020B0602020204020303" pitchFamily="34" charset="-79"/>
              </a:rPr>
              <a:t>costs.</a:t>
            </a:r>
            <a:endParaRPr sz="1000" dirty="0">
              <a:latin typeface="Futura Medium" panose="020B0602020204020303" pitchFamily="34" charset="-79"/>
              <a:cs typeface="Futura Medium" panose="020B0602020204020303" pitchFamily="34" charset="-79"/>
            </a:endParaRPr>
          </a:p>
          <a:p>
            <a:pPr marL="582295">
              <a:lnSpc>
                <a:spcPct val="100000"/>
              </a:lnSpc>
              <a:spcBef>
                <a:spcPts val="320"/>
              </a:spcBef>
            </a:pPr>
            <a:r>
              <a:rPr sz="1000" b="1" spc="-5" dirty="0">
                <a:solidFill>
                  <a:srgbClr val="4C4D4F"/>
                </a:solidFill>
                <a:latin typeface="FUTURA MEDIUM" panose="020B0602020204020303" pitchFamily="34" charset="-79"/>
                <a:cs typeface="FUTURA MEDIUM" panose="020B0602020204020303" pitchFamily="34" charset="-79"/>
              </a:rPr>
              <a:t>New</a:t>
            </a:r>
            <a:r>
              <a:rPr sz="1000" b="1" spc="-25" dirty="0">
                <a:solidFill>
                  <a:srgbClr val="4C4D4F"/>
                </a:solidFill>
                <a:latin typeface="FUTURA MEDIUM" panose="020B0602020204020303" pitchFamily="34" charset="-79"/>
                <a:cs typeface="FUTURA MEDIUM" panose="020B0602020204020303" pitchFamily="34" charset="-79"/>
              </a:rPr>
              <a:t> </a:t>
            </a:r>
            <a:r>
              <a:rPr sz="1000" b="1" spc="-85" dirty="0">
                <a:solidFill>
                  <a:srgbClr val="4C4D4F"/>
                </a:solidFill>
                <a:latin typeface="FUTURA MEDIUM" panose="020B0602020204020303" pitchFamily="34" charset="-79"/>
                <a:cs typeface="FUTURA MEDIUM" panose="020B0602020204020303" pitchFamily="34" charset="-79"/>
              </a:rPr>
              <a:t>Jersey</a:t>
            </a:r>
            <a:endParaRPr sz="1000" b="1" dirty="0">
              <a:latin typeface="FUTURA MEDIUM" panose="020B0602020204020303" pitchFamily="34" charset="-79"/>
              <a:cs typeface="FUTURA MEDIUM" panose="020B0602020204020303" pitchFamily="34" charset="-79"/>
            </a:endParaRPr>
          </a:p>
          <a:p>
            <a:pPr marL="582295" marR="5080">
              <a:lnSpc>
                <a:spcPct val="100000"/>
              </a:lnSpc>
            </a:pPr>
            <a:r>
              <a:rPr sz="1000" spc="-70" dirty="0">
                <a:solidFill>
                  <a:srgbClr val="4C4D4F"/>
                </a:solidFill>
                <a:latin typeface="Futura Medium" panose="020B0602020204020303" pitchFamily="34" charset="-79"/>
                <a:cs typeface="Futura Medium" panose="020B0602020204020303" pitchFamily="34" charset="-79"/>
              </a:rPr>
              <a:t>The</a:t>
            </a:r>
            <a:r>
              <a:rPr sz="1000" spc="3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Atlantic</a:t>
            </a:r>
            <a:r>
              <a:rPr sz="1000" spc="3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City</a:t>
            </a:r>
            <a:r>
              <a:rPr sz="1000" spc="30" dirty="0">
                <a:solidFill>
                  <a:srgbClr val="4C4D4F"/>
                </a:solidFill>
                <a:latin typeface="Futura Medium" panose="020B0602020204020303" pitchFamily="34" charset="-79"/>
                <a:cs typeface="Futura Medium" panose="020B0602020204020303" pitchFamily="34" charset="-79"/>
              </a:rPr>
              <a:t> </a:t>
            </a:r>
            <a:r>
              <a:rPr sz="1000" spc="-30" dirty="0">
                <a:solidFill>
                  <a:srgbClr val="4C4D4F"/>
                </a:solidFill>
                <a:latin typeface="Futura Medium" panose="020B0602020204020303" pitchFamily="34" charset="-79"/>
                <a:cs typeface="Futura Medium" panose="020B0602020204020303" pitchFamily="34" charset="-79"/>
              </a:rPr>
              <a:t>Electric</a:t>
            </a:r>
            <a:r>
              <a:rPr sz="1000" spc="30" dirty="0">
                <a:solidFill>
                  <a:srgbClr val="4C4D4F"/>
                </a:solidFill>
                <a:latin typeface="Futura Medium" panose="020B0602020204020303" pitchFamily="34" charset="-79"/>
                <a:cs typeface="Futura Medium" panose="020B0602020204020303" pitchFamily="34" charset="-79"/>
              </a:rPr>
              <a:t> </a:t>
            </a:r>
            <a:r>
              <a:rPr sz="1000" spc="-40" dirty="0">
                <a:solidFill>
                  <a:srgbClr val="4C4D4F"/>
                </a:solidFill>
                <a:latin typeface="Futura Medium" panose="020B0602020204020303" pitchFamily="34" charset="-79"/>
                <a:cs typeface="Futura Medium" panose="020B0602020204020303" pitchFamily="34" charset="-79"/>
              </a:rPr>
              <a:t>(ACE)</a:t>
            </a:r>
            <a:r>
              <a:rPr sz="1000" spc="30" dirty="0">
                <a:solidFill>
                  <a:srgbClr val="4C4D4F"/>
                </a:solidFill>
                <a:latin typeface="Futura Medium" panose="020B0602020204020303" pitchFamily="34" charset="-79"/>
                <a:cs typeface="Futura Medium" panose="020B0602020204020303" pitchFamily="34" charset="-79"/>
              </a:rPr>
              <a:t> </a:t>
            </a:r>
            <a:r>
              <a:rPr sz="1000" spc="-25" dirty="0">
                <a:solidFill>
                  <a:srgbClr val="4C4D4F"/>
                </a:solidFill>
                <a:latin typeface="Futura Medium" panose="020B0602020204020303" pitchFamily="34" charset="-79"/>
                <a:cs typeface="Futura Medium" panose="020B0602020204020303" pitchFamily="34" charset="-79"/>
              </a:rPr>
              <a:t>fleet</a:t>
            </a:r>
            <a:r>
              <a:rPr sz="1000" spc="30"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charger </a:t>
            </a:r>
            <a:r>
              <a:rPr sz="1000" spc="-5"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program</a:t>
            </a:r>
            <a:r>
              <a:rPr sz="1000" spc="2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allows</a:t>
            </a:r>
            <a:r>
              <a:rPr sz="1000" spc="25" dirty="0">
                <a:solidFill>
                  <a:srgbClr val="4C4D4F"/>
                </a:solidFill>
                <a:latin typeface="Futura Medium" panose="020B0602020204020303" pitchFamily="34" charset="-79"/>
                <a:cs typeface="Futura Medium" panose="020B0602020204020303" pitchFamily="34" charset="-79"/>
              </a:rPr>
              <a:t> </a:t>
            </a:r>
            <a:r>
              <a:rPr sz="1000" spc="-40" dirty="0">
                <a:solidFill>
                  <a:srgbClr val="4C4D4F"/>
                </a:solidFill>
                <a:latin typeface="Futura Medium" panose="020B0602020204020303" pitchFamily="34" charset="-79"/>
                <a:cs typeface="Futura Medium" panose="020B0602020204020303" pitchFamily="34" charset="-79"/>
              </a:rPr>
              <a:t>fleets</a:t>
            </a:r>
            <a:r>
              <a:rPr sz="1000" spc="30" dirty="0">
                <a:solidFill>
                  <a:srgbClr val="4C4D4F"/>
                </a:solidFill>
                <a:latin typeface="Futura Medium" panose="020B0602020204020303" pitchFamily="34" charset="-79"/>
                <a:cs typeface="Futura Medium" panose="020B0602020204020303" pitchFamily="34" charset="-79"/>
              </a:rPr>
              <a:t> </a:t>
            </a:r>
            <a:r>
              <a:rPr sz="1000" spc="-30" dirty="0">
                <a:solidFill>
                  <a:srgbClr val="4C4D4F"/>
                </a:solidFill>
                <a:latin typeface="Futura Medium" panose="020B0602020204020303" pitchFamily="34" charset="-79"/>
                <a:cs typeface="Futura Medium" panose="020B0602020204020303" pitchFamily="34" charset="-79"/>
              </a:rPr>
              <a:t>vehicles</a:t>
            </a:r>
            <a:r>
              <a:rPr sz="1000" spc="25"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to</a:t>
            </a:r>
            <a:r>
              <a:rPr sz="1000" spc="3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qualify</a:t>
            </a:r>
            <a:r>
              <a:rPr sz="1000" spc="25"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for</a:t>
            </a:r>
            <a:r>
              <a:rPr sz="1000" spc="30" dirty="0">
                <a:solidFill>
                  <a:srgbClr val="4C4D4F"/>
                </a:solidFill>
                <a:latin typeface="Futura Medium" panose="020B0602020204020303" pitchFamily="34" charset="-79"/>
                <a:cs typeface="Futura Medium" panose="020B0602020204020303" pitchFamily="34" charset="-79"/>
              </a:rPr>
              <a:t> </a:t>
            </a:r>
            <a:r>
              <a:rPr sz="1000" spc="-25" dirty="0">
                <a:solidFill>
                  <a:srgbClr val="4C4D4F"/>
                </a:solidFill>
                <a:latin typeface="Futura Medium" panose="020B0602020204020303" pitchFamily="34" charset="-79"/>
                <a:cs typeface="Futura Medium" panose="020B0602020204020303" pitchFamily="34" charset="-79"/>
              </a:rPr>
              <a:t>rebates </a:t>
            </a:r>
            <a:r>
              <a:rPr sz="1000" spc="-265"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covering</a:t>
            </a:r>
            <a:r>
              <a:rPr sz="1000" spc="3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up</a:t>
            </a:r>
            <a:r>
              <a:rPr sz="1000" spc="30"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to</a:t>
            </a:r>
            <a:r>
              <a:rPr sz="1000" spc="3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50%</a:t>
            </a:r>
            <a:r>
              <a:rPr sz="1000" spc="30"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of</a:t>
            </a:r>
            <a:r>
              <a:rPr sz="1000" spc="3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eligible</a:t>
            </a:r>
            <a:r>
              <a:rPr sz="1000" spc="30"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installation</a:t>
            </a:r>
            <a:r>
              <a:rPr sz="1000" spc="35" dirty="0">
                <a:solidFill>
                  <a:srgbClr val="4C4D4F"/>
                </a:solidFill>
                <a:latin typeface="Futura Medium" panose="020B0602020204020303" pitchFamily="34" charset="-79"/>
                <a:cs typeface="Futura Medium" panose="020B0602020204020303" pitchFamily="34" charset="-79"/>
              </a:rPr>
              <a:t> </a:t>
            </a:r>
            <a:r>
              <a:rPr sz="1000" spc="-55" dirty="0">
                <a:solidFill>
                  <a:srgbClr val="4C4D4F"/>
                </a:solidFill>
                <a:latin typeface="Futura Medium" panose="020B0602020204020303" pitchFamily="34" charset="-79"/>
                <a:cs typeface="Futura Medium" panose="020B0602020204020303" pitchFamily="34" charset="-79"/>
              </a:rPr>
              <a:t>costs</a:t>
            </a:r>
            <a:r>
              <a:rPr sz="1000" spc="3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up </a:t>
            </a:r>
            <a:r>
              <a:rPr sz="1000" spc="-10"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to</a:t>
            </a:r>
            <a:r>
              <a:rPr sz="1000" spc="30" dirty="0">
                <a:solidFill>
                  <a:srgbClr val="4C4D4F"/>
                </a:solidFill>
                <a:latin typeface="Futura Medium" panose="020B0602020204020303" pitchFamily="34" charset="-79"/>
                <a:cs typeface="Futura Medium" panose="020B0602020204020303" pitchFamily="34" charset="-79"/>
              </a:rPr>
              <a:t> </a:t>
            </a:r>
            <a:r>
              <a:rPr sz="1000" spc="50" dirty="0">
                <a:solidFill>
                  <a:srgbClr val="4C4D4F"/>
                </a:solidFill>
                <a:latin typeface="Futura Medium" panose="020B0602020204020303" pitchFamily="34" charset="-79"/>
                <a:cs typeface="Futura Medium" panose="020B0602020204020303" pitchFamily="34" charset="-79"/>
              </a:rPr>
              <a:t>$2,500</a:t>
            </a:r>
            <a:r>
              <a:rPr sz="1000" spc="3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per</a:t>
            </a:r>
            <a:r>
              <a:rPr sz="1000" spc="3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port,</a:t>
            </a:r>
            <a:r>
              <a:rPr sz="1000" spc="35"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for</a:t>
            </a:r>
            <a:r>
              <a:rPr sz="1000" spc="30"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a</a:t>
            </a:r>
            <a:r>
              <a:rPr sz="1000" spc="30" dirty="0">
                <a:solidFill>
                  <a:srgbClr val="4C4D4F"/>
                </a:solidFill>
                <a:latin typeface="Futura Medium" panose="020B0602020204020303" pitchFamily="34" charset="-79"/>
                <a:cs typeface="Futura Medium" panose="020B0602020204020303" pitchFamily="34" charset="-79"/>
              </a:rPr>
              <a:t> </a:t>
            </a:r>
            <a:r>
              <a:rPr sz="1000" spc="-30" dirty="0">
                <a:solidFill>
                  <a:srgbClr val="4C4D4F"/>
                </a:solidFill>
                <a:latin typeface="Futura Medium" panose="020B0602020204020303" pitchFamily="34" charset="-79"/>
                <a:cs typeface="Futura Medium" panose="020B0602020204020303" pitchFamily="34" charset="-79"/>
              </a:rPr>
              <a:t>maximum</a:t>
            </a:r>
            <a:r>
              <a:rPr sz="1000" spc="35"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of</a:t>
            </a:r>
            <a:r>
              <a:rPr sz="1000" spc="30" dirty="0">
                <a:solidFill>
                  <a:srgbClr val="4C4D4F"/>
                </a:solidFill>
                <a:latin typeface="Futura Medium" panose="020B0602020204020303" pitchFamily="34" charset="-79"/>
                <a:cs typeface="Futura Medium" panose="020B0602020204020303" pitchFamily="34" charset="-79"/>
              </a:rPr>
              <a:t> </a:t>
            </a:r>
            <a:r>
              <a:rPr sz="1000" spc="55" dirty="0">
                <a:solidFill>
                  <a:srgbClr val="4C4D4F"/>
                </a:solidFill>
                <a:latin typeface="Futura Medium" panose="020B0602020204020303" pitchFamily="34" charset="-79"/>
                <a:cs typeface="Futura Medium" panose="020B0602020204020303" pitchFamily="34" charset="-79"/>
              </a:rPr>
              <a:t>10</a:t>
            </a:r>
            <a:r>
              <a:rPr sz="1000" spc="3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ports.</a:t>
            </a:r>
            <a:endParaRPr sz="1000" dirty="0">
              <a:latin typeface="Futura Medium" panose="020B0602020204020303" pitchFamily="34" charset="-79"/>
              <a:cs typeface="Futura Medium" panose="020B0602020204020303" pitchFamily="34" charset="-79"/>
            </a:endParaRPr>
          </a:p>
          <a:p>
            <a:pPr marL="306705">
              <a:lnSpc>
                <a:spcPct val="100000"/>
              </a:lnSpc>
              <a:spcBef>
                <a:spcPts val="655"/>
              </a:spcBef>
            </a:pPr>
            <a:r>
              <a:rPr sz="1000" b="1" spc="-20" dirty="0">
                <a:solidFill>
                  <a:srgbClr val="4C4D4F"/>
                </a:solidFill>
                <a:latin typeface="FUTURA MEDIUM" panose="020B0602020204020303" pitchFamily="34" charset="-79"/>
                <a:cs typeface="FUTURA MEDIUM" panose="020B0602020204020303" pitchFamily="34" charset="-79"/>
              </a:rPr>
              <a:t>Virginia,</a:t>
            </a:r>
            <a:r>
              <a:rPr sz="1000" b="1" spc="30" dirty="0">
                <a:solidFill>
                  <a:srgbClr val="4C4D4F"/>
                </a:solidFill>
                <a:latin typeface="FUTURA MEDIUM" panose="020B0602020204020303" pitchFamily="34" charset="-79"/>
                <a:cs typeface="FUTURA MEDIUM" panose="020B0602020204020303" pitchFamily="34" charset="-79"/>
              </a:rPr>
              <a:t> </a:t>
            </a:r>
            <a:r>
              <a:rPr sz="1000" b="1" spc="-65" dirty="0">
                <a:solidFill>
                  <a:srgbClr val="4C4D4F"/>
                </a:solidFill>
                <a:latin typeface="FUTURA MEDIUM" panose="020B0602020204020303" pitchFamily="34" charset="-79"/>
                <a:cs typeface="FUTURA MEDIUM" panose="020B0602020204020303" pitchFamily="34" charset="-79"/>
              </a:rPr>
              <a:t>West</a:t>
            </a:r>
            <a:r>
              <a:rPr sz="1000" b="1" spc="30" dirty="0">
                <a:solidFill>
                  <a:srgbClr val="4C4D4F"/>
                </a:solidFill>
                <a:latin typeface="FUTURA MEDIUM" panose="020B0602020204020303" pitchFamily="34" charset="-79"/>
                <a:cs typeface="FUTURA MEDIUM" panose="020B0602020204020303" pitchFamily="34" charset="-79"/>
              </a:rPr>
              <a:t> </a:t>
            </a:r>
            <a:r>
              <a:rPr sz="1000" b="1" spc="-20" dirty="0">
                <a:solidFill>
                  <a:srgbClr val="4C4D4F"/>
                </a:solidFill>
                <a:latin typeface="FUTURA MEDIUM" panose="020B0602020204020303" pitchFamily="34" charset="-79"/>
                <a:cs typeface="FUTURA MEDIUM" panose="020B0602020204020303" pitchFamily="34" charset="-79"/>
              </a:rPr>
              <a:t>Virginia,</a:t>
            </a:r>
            <a:r>
              <a:rPr sz="1000" b="1" spc="30" dirty="0">
                <a:solidFill>
                  <a:srgbClr val="4C4D4F"/>
                </a:solidFill>
                <a:latin typeface="FUTURA MEDIUM" panose="020B0602020204020303" pitchFamily="34" charset="-79"/>
                <a:cs typeface="FUTURA MEDIUM" panose="020B0602020204020303" pitchFamily="34" charset="-79"/>
              </a:rPr>
              <a:t> </a:t>
            </a:r>
            <a:r>
              <a:rPr sz="1000" b="1" spc="-10" dirty="0">
                <a:solidFill>
                  <a:srgbClr val="4C4D4F"/>
                </a:solidFill>
                <a:latin typeface="FUTURA MEDIUM" panose="020B0602020204020303" pitchFamily="34" charset="-79"/>
                <a:cs typeface="FUTURA MEDIUM" panose="020B0602020204020303" pitchFamily="34" charset="-79"/>
              </a:rPr>
              <a:t>Maryland</a:t>
            </a:r>
            <a:endParaRPr sz="1000" b="1" dirty="0">
              <a:latin typeface="FUTURA MEDIUM" panose="020B0602020204020303" pitchFamily="34" charset="-79"/>
              <a:cs typeface="FUTURA MEDIUM" panose="020B0602020204020303" pitchFamily="34" charset="-79"/>
            </a:endParaRPr>
          </a:p>
          <a:p>
            <a:pPr marL="306705" marR="97155">
              <a:lnSpc>
                <a:spcPct val="100000"/>
              </a:lnSpc>
            </a:pPr>
            <a:r>
              <a:rPr sz="1000" spc="-15" dirty="0">
                <a:solidFill>
                  <a:srgbClr val="4C4D4F"/>
                </a:solidFill>
                <a:latin typeface="Futura Medium" panose="020B0602020204020303" pitchFamily="34" charset="-79"/>
                <a:cs typeface="Futura Medium" panose="020B0602020204020303" pitchFamily="34" charset="-79"/>
              </a:rPr>
              <a:t>Blink</a:t>
            </a:r>
            <a:r>
              <a:rPr sz="1000" spc="50"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Charging</a:t>
            </a:r>
            <a:r>
              <a:rPr sz="1000" spc="50"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in</a:t>
            </a:r>
            <a:r>
              <a:rPr sz="1000" spc="50"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association</a:t>
            </a:r>
            <a:r>
              <a:rPr sz="1000" spc="50"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with</a:t>
            </a:r>
            <a:r>
              <a:rPr sz="1000" spc="50"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Virginia</a:t>
            </a:r>
            <a:r>
              <a:rPr sz="1000" spc="50" dirty="0">
                <a:solidFill>
                  <a:srgbClr val="4C4D4F"/>
                </a:solidFill>
                <a:latin typeface="Futura Medium" panose="020B0602020204020303" pitchFamily="34" charset="-79"/>
                <a:cs typeface="Futura Medium" panose="020B0602020204020303" pitchFamily="34" charset="-79"/>
              </a:rPr>
              <a:t> </a:t>
            </a:r>
            <a:r>
              <a:rPr sz="1000" dirty="0">
                <a:solidFill>
                  <a:srgbClr val="4C4D4F"/>
                </a:solidFill>
                <a:latin typeface="Futura Medium" panose="020B0602020204020303" pitchFamily="34" charset="-79"/>
                <a:cs typeface="Futura Medium" panose="020B0602020204020303" pitchFamily="34" charset="-79"/>
              </a:rPr>
              <a:t>Clean </a:t>
            </a:r>
            <a:r>
              <a:rPr sz="1000" spc="5"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Cities</a:t>
            </a:r>
            <a:r>
              <a:rPr sz="1000" spc="254" dirty="0">
                <a:solidFill>
                  <a:srgbClr val="4C4D4F"/>
                </a:solidFill>
                <a:latin typeface="Futura Medium" panose="020B0602020204020303" pitchFamily="34" charset="-79"/>
                <a:cs typeface="Futura Medium" panose="020B0602020204020303" pitchFamily="34" charset="-79"/>
              </a:rPr>
              <a:t> </a:t>
            </a:r>
            <a:r>
              <a:rPr sz="1000" spc="-30" dirty="0">
                <a:solidFill>
                  <a:srgbClr val="4C4D4F"/>
                </a:solidFill>
                <a:latin typeface="Futura Medium" panose="020B0602020204020303" pitchFamily="34" charset="-79"/>
                <a:cs typeface="Futura Medium" panose="020B0602020204020303" pitchFamily="34" charset="-79"/>
              </a:rPr>
              <a:t>has</a:t>
            </a:r>
            <a:r>
              <a:rPr sz="1000" spc="22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been</a:t>
            </a:r>
            <a:r>
              <a:rPr sz="1000" spc="245"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awarded a </a:t>
            </a:r>
            <a:r>
              <a:rPr sz="1000" dirty="0">
                <a:solidFill>
                  <a:srgbClr val="4C4D4F"/>
                </a:solidFill>
                <a:latin typeface="Futura Medium" panose="020B0602020204020303" pitchFamily="34" charset="-79"/>
                <a:cs typeface="Futura Medium" panose="020B0602020204020303" pitchFamily="34" charset="-79"/>
              </a:rPr>
              <a:t>grant </a:t>
            </a:r>
            <a:r>
              <a:rPr sz="1000" spc="-15" dirty="0">
                <a:solidFill>
                  <a:srgbClr val="4C4D4F"/>
                </a:solidFill>
                <a:latin typeface="Futura Medium" panose="020B0602020204020303" pitchFamily="34" charset="-79"/>
                <a:cs typeface="Futura Medium" panose="020B0602020204020303" pitchFamily="34" charset="-79"/>
              </a:rPr>
              <a:t>to</a:t>
            </a:r>
            <a:r>
              <a:rPr sz="1000" spc="250"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deploy </a:t>
            </a:r>
            <a:r>
              <a:rPr sz="1000" spc="65" dirty="0">
                <a:solidFill>
                  <a:srgbClr val="4C4D4F"/>
                </a:solidFill>
                <a:latin typeface="Futura Medium" panose="020B0602020204020303" pitchFamily="34" charset="-79"/>
                <a:cs typeface="Futura Medium" panose="020B0602020204020303" pitchFamily="34" charset="-79"/>
              </a:rPr>
              <a:t>200 </a:t>
            </a:r>
            <a:r>
              <a:rPr sz="1000" spc="7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Blink</a:t>
            </a:r>
            <a:r>
              <a:rPr sz="1000" spc="45"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charging</a:t>
            </a:r>
            <a:r>
              <a:rPr sz="1000" spc="45" dirty="0">
                <a:solidFill>
                  <a:srgbClr val="4C4D4F"/>
                </a:solidFill>
                <a:latin typeface="Futura Medium" panose="020B0602020204020303" pitchFamily="34" charset="-79"/>
                <a:cs typeface="Futura Medium" panose="020B0602020204020303" pitchFamily="34" charset="-79"/>
              </a:rPr>
              <a:t> </a:t>
            </a:r>
            <a:r>
              <a:rPr sz="1000" spc="-25" dirty="0">
                <a:solidFill>
                  <a:srgbClr val="4C4D4F"/>
                </a:solidFill>
                <a:latin typeface="Futura Medium" panose="020B0602020204020303" pitchFamily="34" charset="-79"/>
                <a:cs typeface="Futura Medium" panose="020B0602020204020303" pitchFamily="34" charset="-79"/>
              </a:rPr>
              <a:t>stations</a:t>
            </a:r>
            <a:r>
              <a:rPr sz="1000" spc="45" dirty="0">
                <a:solidFill>
                  <a:srgbClr val="4C4D4F"/>
                </a:solidFill>
                <a:latin typeface="Futura Medium" panose="020B0602020204020303" pitchFamily="34" charset="-79"/>
                <a:cs typeface="Futura Medium" panose="020B0602020204020303" pitchFamily="34" charset="-79"/>
              </a:rPr>
              <a:t> </a:t>
            </a:r>
            <a:r>
              <a:rPr sz="1000" spc="-25" dirty="0">
                <a:solidFill>
                  <a:srgbClr val="4C4D4F"/>
                </a:solidFill>
                <a:latin typeface="Futura Medium" panose="020B0602020204020303" pitchFamily="34" charset="-79"/>
                <a:cs typeface="Futura Medium" panose="020B0602020204020303" pitchFamily="34" charset="-79"/>
              </a:rPr>
              <a:t>across</a:t>
            </a:r>
            <a:r>
              <a:rPr sz="1000" spc="45" dirty="0">
                <a:solidFill>
                  <a:srgbClr val="4C4D4F"/>
                </a:solidFill>
                <a:latin typeface="Futura Medium" panose="020B0602020204020303" pitchFamily="34" charset="-79"/>
                <a:cs typeface="Futura Medium" panose="020B0602020204020303" pitchFamily="34" charset="-79"/>
              </a:rPr>
              <a:t> </a:t>
            </a:r>
            <a:r>
              <a:rPr sz="1000" spc="-30" dirty="0">
                <a:solidFill>
                  <a:srgbClr val="4C4D4F"/>
                </a:solidFill>
                <a:latin typeface="Futura Medium" panose="020B0602020204020303" pitchFamily="34" charset="-79"/>
                <a:cs typeface="Futura Medium" panose="020B0602020204020303" pitchFamily="34" charset="-79"/>
              </a:rPr>
              <a:t>the</a:t>
            </a:r>
            <a:r>
              <a:rPr sz="1000" spc="4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mid-Atlantic</a:t>
            </a:r>
            <a:r>
              <a:rPr sz="1000" spc="45"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region.</a:t>
            </a:r>
            <a:endParaRPr sz="1000" dirty="0">
              <a:latin typeface="Futura Medium" panose="020B0602020204020303" pitchFamily="34" charset="-79"/>
              <a:cs typeface="Futura Medium" panose="020B0602020204020303" pitchFamily="34" charset="-79"/>
            </a:endParaRPr>
          </a:p>
          <a:p>
            <a:pPr marL="12700">
              <a:lnSpc>
                <a:spcPct val="100000"/>
              </a:lnSpc>
              <a:spcBef>
                <a:spcPts val="750"/>
              </a:spcBef>
            </a:pPr>
            <a:r>
              <a:rPr sz="1000" b="1" spc="-20" dirty="0">
                <a:solidFill>
                  <a:srgbClr val="4C4D4F"/>
                </a:solidFill>
                <a:latin typeface="FUTURA MEDIUM" panose="020B0602020204020303" pitchFamily="34" charset="-79"/>
                <a:cs typeface="FUTURA MEDIUM" panose="020B0602020204020303" pitchFamily="34" charset="-79"/>
              </a:rPr>
              <a:t>North</a:t>
            </a:r>
            <a:r>
              <a:rPr sz="1000" b="1" dirty="0">
                <a:solidFill>
                  <a:srgbClr val="4C4D4F"/>
                </a:solidFill>
                <a:latin typeface="FUTURA MEDIUM" panose="020B0602020204020303" pitchFamily="34" charset="-79"/>
                <a:cs typeface="FUTURA MEDIUM" panose="020B0602020204020303" pitchFamily="34" charset="-79"/>
              </a:rPr>
              <a:t> </a:t>
            </a:r>
            <a:r>
              <a:rPr sz="1000" b="1" spc="-35" dirty="0">
                <a:solidFill>
                  <a:srgbClr val="4C4D4F"/>
                </a:solidFill>
                <a:latin typeface="FUTURA MEDIUM" panose="020B0602020204020303" pitchFamily="34" charset="-79"/>
                <a:cs typeface="FUTURA MEDIUM" panose="020B0602020204020303" pitchFamily="34" charset="-79"/>
              </a:rPr>
              <a:t>Carolina</a:t>
            </a:r>
            <a:endParaRPr sz="1000" b="1" dirty="0">
              <a:latin typeface="FUTURA MEDIUM" panose="020B0602020204020303" pitchFamily="34" charset="-79"/>
              <a:cs typeface="FUTURA MEDIUM" panose="020B0602020204020303" pitchFamily="34" charset="-79"/>
            </a:endParaRPr>
          </a:p>
          <a:p>
            <a:pPr marL="12700" marR="581025">
              <a:lnSpc>
                <a:spcPct val="100000"/>
              </a:lnSpc>
            </a:pPr>
            <a:r>
              <a:rPr sz="1000" spc="-65" dirty="0">
                <a:solidFill>
                  <a:srgbClr val="4C4D4F"/>
                </a:solidFill>
                <a:latin typeface="Futura Medium" panose="020B0602020204020303" pitchFamily="34" charset="-79"/>
                <a:cs typeface="Futura Medium" panose="020B0602020204020303" pitchFamily="34" charset="-79"/>
              </a:rPr>
              <a:t>The</a:t>
            </a:r>
            <a:r>
              <a:rPr sz="1000" spc="40" dirty="0">
                <a:solidFill>
                  <a:srgbClr val="4C4D4F"/>
                </a:solidFill>
                <a:latin typeface="Futura Medium" panose="020B0602020204020303" pitchFamily="34" charset="-79"/>
                <a:cs typeface="Futura Medium" panose="020B0602020204020303" pitchFamily="34" charset="-79"/>
              </a:rPr>
              <a:t> </a:t>
            </a:r>
            <a:r>
              <a:rPr sz="1000" spc="20" dirty="0">
                <a:solidFill>
                  <a:srgbClr val="4C4D4F"/>
                </a:solidFill>
                <a:latin typeface="Futura Medium" panose="020B0602020204020303" pitchFamily="34" charset="-79"/>
                <a:cs typeface="Futura Medium" panose="020B0602020204020303" pitchFamily="34" charset="-79"/>
              </a:rPr>
              <a:t>North</a:t>
            </a:r>
            <a:r>
              <a:rPr sz="1000" spc="45"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Carolina</a:t>
            </a:r>
            <a:r>
              <a:rPr sz="1000" spc="4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Department</a:t>
            </a:r>
            <a:r>
              <a:rPr sz="1000" spc="4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of</a:t>
            </a:r>
            <a:r>
              <a:rPr sz="1000" spc="45"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Environmental </a:t>
            </a:r>
            <a:r>
              <a:rPr sz="1000" spc="-1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Quality</a:t>
            </a:r>
            <a:r>
              <a:rPr sz="1000" spc="4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(NCDEQ)</a:t>
            </a:r>
            <a:r>
              <a:rPr sz="1000" spc="45" dirty="0">
                <a:solidFill>
                  <a:srgbClr val="4C4D4F"/>
                </a:solidFill>
                <a:latin typeface="Futura Medium" panose="020B0602020204020303" pitchFamily="34" charset="-79"/>
                <a:cs typeface="Futura Medium" panose="020B0602020204020303" pitchFamily="34" charset="-79"/>
              </a:rPr>
              <a:t> </a:t>
            </a:r>
            <a:r>
              <a:rPr sz="1000" spc="-30" dirty="0">
                <a:solidFill>
                  <a:srgbClr val="4C4D4F"/>
                </a:solidFill>
                <a:latin typeface="Futura Medium" panose="020B0602020204020303" pitchFamily="34" charset="-79"/>
                <a:cs typeface="Futura Medium" panose="020B0602020204020303" pitchFamily="34" charset="-79"/>
              </a:rPr>
              <a:t>is</a:t>
            </a:r>
            <a:r>
              <a:rPr sz="1000" spc="4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soliciting</a:t>
            </a:r>
            <a:r>
              <a:rPr sz="1000" spc="4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proposals</a:t>
            </a:r>
            <a:r>
              <a:rPr sz="1000" spc="4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for</a:t>
            </a:r>
            <a:r>
              <a:rPr sz="1000" spc="45"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grants </a:t>
            </a:r>
            <a:r>
              <a:rPr sz="1000" spc="-265"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to</a:t>
            </a:r>
            <a:r>
              <a:rPr sz="1000" spc="45"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install</a:t>
            </a:r>
            <a:r>
              <a:rPr sz="1000" spc="5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new</a:t>
            </a:r>
            <a:r>
              <a:rPr sz="1000" spc="50" dirty="0">
                <a:solidFill>
                  <a:srgbClr val="4C4D4F"/>
                </a:solidFill>
                <a:latin typeface="Futura Medium" panose="020B0602020204020303" pitchFamily="34" charset="-79"/>
                <a:cs typeface="Futura Medium" panose="020B0602020204020303" pitchFamily="34" charset="-79"/>
              </a:rPr>
              <a:t> </a:t>
            </a:r>
            <a:r>
              <a:rPr lang="en-US" sz="1000" spc="-20" dirty="0">
                <a:solidFill>
                  <a:srgbClr val="4C4D4F"/>
                </a:solidFill>
                <a:latin typeface="Futura Medium" panose="020B0602020204020303" pitchFamily="34" charset="-79"/>
                <a:cs typeface="Futura Medium" panose="020B0602020204020303" pitchFamily="34" charset="-79"/>
              </a:rPr>
              <a:t>DCFC </a:t>
            </a:r>
            <a:r>
              <a:rPr lang="en-US" sz="1000" spc="50" dirty="0">
                <a:solidFill>
                  <a:srgbClr val="4C4D4F"/>
                </a:solidFill>
                <a:latin typeface="Futura Medium" panose="020B0602020204020303" pitchFamily="34" charset="-79"/>
                <a:cs typeface="Futura Medium" panose="020B0602020204020303" pitchFamily="34" charset="-79"/>
              </a:rPr>
              <a:t>stations at </a:t>
            </a:r>
            <a:r>
              <a:rPr sz="1000" spc="-40" dirty="0">
                <a:solidFill>
                  <a:srgbClr val="4C4D4F"/>
                </a:solidFill>
                <a:latin typeface="Futura Medium" panose="020B0602020204020303" pitchFamily="34" charset="-79"/>
                <a:cs typeface="Futura Medium" panose="020B0602020204020303" pitchFamily="34" charset="-79"/>
              </a:rPr>
              <a:t>sites</a:t>
            </a:r>
            <a:r>
              <a:rPr sz="1000" spc="50" dirty="0">
                <a:solidFill>
                  <a:srgbClr val="4C4D4F"/>
                </a:solidFill>
                <a:latin typeface="Futura Medium" panose="020B0602020204020303" pitchFamily="34" charset="-79"/>
                <a:cs typeface="Futura Medium" panose="020B0602020204020303" pitchFamily="34" charset="-79"/>
              </a:rPr>
              <a:t> </a:t>
            </a:r>
            <a:r>
              <a:rPr sz="1000" spc="15" dirty="0">
                <a:solidFill>
                  <a:srgbClr val="4C4D4F"/>
                </a:solidFill>
                <a:latin typeface="Futura Medium" panose="020B0602020204020303" pitchFamily="34" charset="-79"/>
                <a:cs typeface="Futura Medium" panose="020B0602020204020303" pitchFamily="34" charset="-79"/>
              </a:rPr>
              <a:t>along priority</a:t>
            </a:r>
            <a:r>
              <a:rPr sz="1000" spc="5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corridors.</a:t>
            </a:r>
            <a:r>
              <a:rPr sz="1000" spc="55"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NCDEQ</a:t>
            </a:r>
            <a:r>
              <a:rPr sz="1000" spc="55"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anticipates </a:t>
            </a:r>
            <a:r>
              <a:rPr lang="en-US" sz="1000" spc="25" dirty="0">
                <a:solidFill>
                  <a:srgbClr val="4C4D4F"/>
                </a:solidFill>
                <a:latin typeface="Futura Medium" panose="020B0602020204020303" pitchFamily="34" charset="-79"/>
                <a:cs typeface="Futura Medium" panose="020B0602020204020303" pitchFamily="34" charset="-79"/>
              </a:rPr>
              <a:t>awarding</a:t>
            </a:r>
            <a:r>
              <a:rPr lang="en-US" sz="1000" spc="80" dirty="0">
                <a:solidFill>
                  <a:srgbClr val="4C4D4F"/>
                </a:solidFill>
                <a:latin typeface="Futura Medium" panose="020B0602020204020303" pitchFamily="34" charset="-79"/>
                <a:cs typeface="Futura Medium" panose="020B0602020204020303" pitchFamily="34" charset="-79"/>
              </a:rPr>
              <a:t> </a:t>
            </a:r>
            <a:r>
              <a:rPr sz="1000" spc="5" dirty="0">
                <a:solidFill>
                  <a:srgbClr val="4C4D4F"/>
                </a:solidFill>
                <a:latin typeface="Futura Medium" panose="020B0602020204020303" pitchFamily="34" charset="-79"/>
                <a:cs typeface="Futura Medium" panose="020B0602020204020303" pitchFamily="34" charset="-79"/>
              </a:rPr>
              <a:t>approximately</a:t>
            </a:r>
            <a:r>
              <a:rPr sz="1000" spc="80" dirty="0">
                <a:solidFill>
                  <a:srgbClr val="4C4D4F"/>
                </a:solidFill>
                <a:latin typeface="Futura Medium" panose="020B0602020204020303" pitchFamily="34" charset="-79"/>
                <a:cs typeface="Futura Medium" panose="020B0602020204020303" pitchFamily="34" charset="-79"/>
              </a:rPr>
              <a:t> </a:t>
            </a:r>
            <a:r>
              <a:rPr sz="1000" spc="55" dirty="0">
                <a:solidFill>
                  <a:srgbClr val="4C4D4F"/>
                </a:solidFill>
                <a:latin typeface="Futura Medium" panose="020B0602020204020303" pitchFamily="34" charset="-79"/>
                <a:cs typeface="Futura Medium" panose="020B0602020204020303" pitchFamily="34" charset="-79"/>
              </a:rPr>
              <a:t>$4.9</a:t>
            </a:r>
            <a:r>
              <a:rPr sz="1000" spc="80" dirty="0">
                <a:solidFill>
                  <a:srgbClr val="4C4D4F"/>
                </a:solidFill>
                <a:latin typeface="Futura Medium" panose="020B0602020204020303" pitchFamily="34" charset="-79"/>
                <a:cs typeface="Futura Medium" panose="020B0602020204020303" pitchFamily="34" charset="-79"/>
              </a:rPr>
              <a:t> </a:t>
            </a:r>
            <a:r>
              <a:rPr sz="1000" spc="10" dirty="0">
                <a:solidFill>
                  <a:srgbClr val="4C4D4F"/>
                </a:solidFill>
                <a:latin typeface="Futura Medium" panose="020B0602020204020303" pitchFamily="34" charset="-79"/>
                <a:cs typeface="Futura Medium" panose="020B0602020204020303" pitchFamily="34" charset="-79"/>
              </a:rPr>
              <a:t>million</a:t>
            </a:r>
            <a:r>
              <a:rPr sz="1000" spc="15" dirty="0">
                <a:solidFill>
                  <a:srgbClr val="4C4D4F"/>
                </a:solidFill>
                <a:latin typeface="Futura Medium" panose="020B0602020204020303" pitchFamily="34" charset="-79"/>
                <a:cs typeface="Futura Medium" panose="020B0602020204020303" pitchFamily="34" charset="-79"/>
              </a:rPr>
              <a:t> </a:t>
            </a:r>
            <a:r>
              <a:rPr lang="en-US" sz="1000" spc="5" dirty="0">
                <a:solidFill>
                  <a:srgbClr val="4C4D4F"/>
                </a:solidFill>
                <a:latin typeface="Futura Medium" panose="020B0602020204020303" pitchFamily="34" charset="-79"/>
                <a:cs typeface="Futura Medium" panose="020B0602020204020303" pitchFamily="34" charset="-79"/>
              </a:rPr>
              <a:t>in</a:t>
            </a:r>
            <a:r>
              <a:rPr sz="1000" spc="50" dirty="0">
                <a:solidFill>
                  <a:srgbClr val="4C4D4F"/>
                </a:solidFill>
                <a:latin typeface="Futura Medium" panose="020B0602020204020303" pitchFamily="34" charset="-79"/>
                <a:cs typeface="Futura Medium" panose="020B0602020204020303" pitchFamily="34" charset="-79"/>
              </a:rPr>
              <a:t> </a:t>
            </a:r>
            <a:r>
              <a:rPr sz="1000" spc="-55" dirty="0">
                <a:solidFill>
                  <a:srgbClr val="4C4D4F"/>
                </a:solidFill>
                <a:latin typeface="Futura Medium" panose="020B0602020204020303" pitchFamily="34" charset="-79"/>
                <a:cs typeface="Futura Medium" panose="020B0602020204020303" pitchFamily="34" charset="-79"/>
              </a:rPr>
              <a:t>Phase</a:t>
            </a:r>
            <a:r>
              <a:rPr sz="1000" spc="45" dirty="0">
                <a:solidFill>
                  <a:srgbClr val="4C4D4F"/>
                </a:solidFill>
                <a:latin typeface="Futura Medium" panose="020B0602020204020303" pitchFamily="34" charset="-79"/>
                <a:cs typeface="Futura Medium" panose="020B0602020204020303" pitchFamily="34" charset="-79"/>
              </a:rPr>
              <a:t> </a:t>
            </a:r>
            <a:r>
              <a:rPr lang="en-US" sz="1000" spc="55" dirty="0">
                <a:solidFill>
                  <a:srgbClr val="4C4D4F"/>
                </a:solidFill>
                <a:latin typeface="Futura Medium" panose="020B0602020204020303" pitchFamily="34" charset="-79"/>
                <a:cs typeface="Futura Medium" panose="020B0602020204020303" pitchFamily="34" charset="-79"/>
              </a:rPr>
              <a:t>2</a:t>
            </a:r>
            <a:r>
              <a:rPr sz="1000" spc="10" dirty="0">
                <a:solidFill>
                  <a:srgbClr val="4C4D4F"/>
                </a:solidFill>
                <a:latin typeface="Futura Medium" panose="020B0602020204020303" pitchFamily="34" charset="-79"/>
                <a:cs typeface="Futura Medium" panose="020B0602020204020303" pitchFamily="34" charset="-79"/>
              </a:rPr>
              <a:t>.</a:t>
            </a:r>
            <a:endParaRPr sz="1000" dirty="0">
              <a:latin typeface="Futura Medium" panose="020B0602020204020303" pitchFamily="34" charset="-79"/>
              <a:cs typeface="Futura Medium" panose="020B0602020204020303" pitchFamily="34" charset="-79"/>
            </a:endParaRPr>
          </a:p>
        </p:txBody>
      </p:sp>
      <p:sp>
        <p:nvSpPr>
          <p:cNvPr id="15" name="Rectangle 14">
            <a:extLst>
              <a:ext uri="{FF2B5EF4-FFF2-40B4-BE49-F238E27FC236}">
                <a16:creationId xmlns:a16="http://schemas.microsoft.com/office/drawing/2014/main" id="{22A217C9-0BCE-906A-8125-D91126E794F6}"/>
              </a:ext>
            </a:extLst>
          </p:cNvPr>
          <p:cNvSpPr/>
          <p:nvPr/>
        </p:nvSpPr>
        <p:spPr>
          <a:xfrm>
            <a:off x="8583168" y="7571231"/>
            <a:ext cx="2194560" cy="57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91B042B-606B-B00D-2CD6-3130EF1D5D16}"/>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50000"/>
              </a:lnSpc>
              <a:spcBef>
                <a:spcPts val="10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a:rPr>
              <a:t>EV Charging Solutions with Blink</a:t>
            </a:r>
            <a:br>
              <a:rPr lang="en" sz="600" b="0" i="0" u="none" strike="noStrike" kern="1200" cap="none" spc="0" normalizeH="0" baseline="0" noProof="0">
                <a:ln>
                  <a:noFill/>
                </a:ln>
                <a:solidFill>
                  <a:srgbClr val="4C4C4E"/>
                </a:solidFill>
                <a:effectLst/>
                <a:uLnTx/>
                <a:uFillTx/>
                <a:latin typeface="Futura Std Book" panose="020B0502020204020303" pitchFamily="34" charset="0"/>
              </a:rPr>
            </a:br>
            <a:r>
              <a:rPr kumimoji="0" lang="en" sz="600" b="0" i="0" u="none" strike="noStrike" kern="1200" cap="none" spc="0" normalizeH="0" baseline="0" noProof="0">
                <a:ln>
                  <a:noFill/>
                </a:ln>
                <a:solidFill>
                  <a:srgbClr val="4C4C4E"/>
                </a:solidFill>
                <a:effectLst/>
                <a:uLnTx/>
                <a:uFillTx/>
                <a:latin typeface="Futura Std Book"/>
              </a:rPr>
              <a:t>© </a:t>
            </a:r>
            <a:r>
              <a:rPr lang="en" sz="600">
                <a:solidFill>
                  <a:srgbClr val="4C4C4E"/>
                </a:solidFill>
                <a:latin typeface="Futura Std Book"/>
              </a:rPr>
              <a:t>2023</a:t>
            </a:r>
            <a:r>
              <a:rPr kumimoji="0" lang="en" sz="600" b="0" i="0" u="none" strike="noStrike" kern="1200" cap="none" spc="0" normalizeH="0" baseline="0" noProof="0">
                <a:ln>
                  <a:noFill/>
                </a:ln>
                <a:solidFill>
                  <a:srgbClr val="4C4C4E"/>
                </a:solidFill>
                <a:effectLst/>
                <a:uLnTx/>
                <a:uFillTx/>
                <a:latin typeface="Futura Std Book"/>
              </a:rPr>
              <a:t> Blink Charging Co.  All Rights Reserved.</a:t>
            </a:r>
            <a:endParaRPr lang="en" sz="600" b="0" i="0" u="none" strike="noStrike" kern="1200" cap="none" spc="0" normalizeH="0" baseline="0" noProof="0">
              <a:ln>
                <a:noFill/>
              </a:ln>
              <a:solidFill>
                <a:srgbClr val="4C4C4E"/>
              </a:solidFill>
              <a:effectLst/>
              <a:uLnTx/>
              <a:uFillTx/>
              <a:latin typeface="Futura Std Book"/>
            </a:endParaRPr>
          </a:p>
        </p:txBody>
      </p:sp>
      <p:cxnSp>
        <p:nvCxnSpPr>
          <p:cNvPr id="16" name="Straight Connector 15">
            <a:extLst>
              <a:ext uri="{FF2B5EF4-FFF2-40B4-BE49-F238E27FC236}">
                <a16:creationId xmlns:a16="http://schemas.microsoft.com/office/drawing/2014/main" id="{DBCCE0C3-3D64-517E-C62A-DC3C5B1E36F2}"/>
              </a:ext>
            </a:extLst>
          </p:cNvPr>
          <p:cNvCxnSpPr/>
          <p:nvPr/>
        </p:nvCxnSpPr>
        <p:spPr>
          <a:xfrm flipV="1">
            <a:off x="1075267" y="4529667"/>
            <a:ext cx="643466" cy="309411"/>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BF27B68-9A2A-28D1-FE80-9009CA96E2F9}"/>
              </a:ext>
            </a:extLst>
          </p:cNvPr>
          <p:cNvCxnSpPr>
            <a:cxnSpLocks/>
          </p:cNvCxnSpPr>
          <p:nvPr/>
        </p:nvCxnSpPr>
        <p:spPr>
          <a:xfrm flipV="1">
            <a:off x="2590800" y="5181600"/>
            <a:ext cx="152400" cy="409506"/>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88CEE714-7B52-4D4C-1C2D-39CD180CF558}"/>
              </a:ext>
            </a:extLst>
          </p:cNvPr>
          <p:cNvCxnSpPr>
            <a:cxnSpLocks/>
          </p:cNvCxnSpPr>
          <p:nvPr/>
        </p:nvCxnSpPr>
        <p:spPr>
          <a:xfrm flipH="1" flipV="1">
            <a:off x="5046133" y="5388003"/>
            <a:ext cx="67734" cy="590767"/>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B075A7C3-7248-3386-602E-FFCFB9CA13D8}"/>
              </a:ext>
            </a:extLst>
          </p:cNvPr>
          <p:cNvCxnSpPr>
            <a:cxnSpLocks/>
          </p:cNvCxnSpPr>
          <p:nvPr/>
        </p:nvCxnSpPr>
        <p:spPr>
          <a:xfrm flipH="1" flipV="1">
            <a:off x="6722533" y="4741333"/>
            <a:ext cx="355600" cy="849773"/>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F8F3AC6-E09A-3870-0C83-F499922C0A30}"/>
              </a:ext>
            </a:extLst>
          </p:cNvPr>
          <p:cNvCxnSpPr/>
          <p:nvPr/>
        </p:nvCxnSpPr>
        <p:spPr>
          <a:xfrm flipH="1" flipV="1">
            <a:off x="7213600" y="4114800"/>
            <a:ext cx="321733" cy="67733"/>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B9BD6EDF-E7B2-ADDC-94AD-D0BA5639B18F}"/>
              </a:ext>
            </a:extLst>
          </p:cNvPr>
          <p:cNvCxnSpPr>
            <a:cxnSpLocks/>
          </p:cNvCxnSpPr>
          <p:nvPr/>
        </p:nvCxnSpPr>
        <p:spPr>
          <a:xfrm flipH="1">
            <a:off x="7450667" y="3606800"/>
            <a:ext cx="533400" cy="254000"/>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2533B9D-F528-C7A9-409F-4D2D8F89BFD6}"/>
              </a:ext>
            </a:extLst>
          </p:cNvPr>
          <p:cNvCxnSpPr/>
          <p:nvPr/>
        </p:nvCxnSpPr>
        <p:spPr>
          <a:xfrm flipH="1" flipV="1">
            <a:off x="6710637" y="4462576"/>
            <a:ext cx="621068" cy="448091"/>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27B385D-CA31-FEA3-B108-5A45D03F30F2}"/>
              </a:ext>
            </a:extLst>
          </p:cNvPr>
          <p:cNvCxnSpPr>
            <a:cxnSpLocks/>
          </p:cNvCxnSpPr>
          <p:nvPr/>
        </p:nvCxnSpPr>
        <p:spPr>
          <a:xfrm flipV="1">
            <a:off x="2142067" y="4301067"/>
            <a:ext cx="0" cy="2024397"/>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40DDCE26-2474-8D46-F7BD-29A37FDFDB02}"/>
              </a:ext>
            </a:extLst>
          </p:cNvPr>
          <p:cNvCxnSpPr>
            <a:cxnSpLocks/>
          </p:cNvCxnSpPr>
          <p:nvPr/>
        </p:nvCxnSpPr>
        <p:spPr>
          <a:xfrm flipH="1">
            <a:off x="6722533" y="2717800"/>
            <a:ext cx="355600" cy="1278467"/>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91482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5C55984-10CB-C14E-98FD-F6ABF41861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447"/>
            <a:ext cx="10972800" cy="8243047"/>
          </a:xfrm>
          <a:prstGeom prst="rect">
            <a:avLst/>
          </a:prstGeom>
        </p:spPr>
      </p:pic>
      <p:sp>
        <p:nvSpPr>
          <p:cNvPr id="5" name="Прямоугольник 12">
            <a:extLst>
              <a:ext uri="{FF2B5EF4-FFF2-40B4-BE49-F238E27FC236}">
                <a16:creationId xmlns:a16="http://schemas.microsoft.com/office/drawing/2014/main" id="{4E0E3AA3-972B-CA4F-9C07-49EC7D6373D1}"/>
              </a:ext>
            </a:extLst>
          </p:cNvPr>
          <p:cNvSpPr/>
          <p:nvPr/>
        </p:nvSpPr>
        <p:spPr>
          <a:xfrm>
            <a:off x="-2619" y="982663"/>
            <a:ext cx="3716771" cy="61116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6" name="TextBox 5">
            <a:extLst>
              <a:ext uri="{FF2B5EF4-FFF2-40B4-BE49-F238E27FC236}">
                <a16:creationId xmlns:a16="http://schemas.microsoft.com/office/drawing/2014/main" id="{0B9C98D6-826F-9442-89EB-5AFCC96D4112}"/>
              </a:ext>
            </a:extLst>
          </p:cNvPr>
          <p:cNvSpPr txBox="1"/>
          <p:nvPr/>
        </p:nvSpPr>
        <p:spPr>
          <a:xfrm>
            <a:off x="413795" y="1015910"/>
            <a:ext cx="3387239" cy="553998"/>
          </a:xfrm>
          <a:prstGeom prst="rect">
            <a:avLst/>
          </a:prstGeom>
          <a:noFill/>
        </p:spPr>
        <p:txBody>
          <a:bodyPr wrap="square" rtlCol="0">
            <a:spAutoFit/>
          </a:bodyPr>
          <a:lstStyle/>
          <a:p>
            <a:r>
              <a:rPr lang="en" sz="3000">
                <a:solidFill>
                  <a:srgbClr val="FFFFFF"/>
                </a:solidFill>
                <a:latin typeface="Futura Std Condensed" panose="020B0502020204020303" pitchFamily="34" charset="0"/>
              </a:rPr>
              <a:t>About Blink</a:t>
            </a:r>
          </a:p>
        </p:txBody>
      </p:sp>
      <p:pic>
        <p:nvPicPr>
          <p:cNvPr id="7" name="Рисунок 10">
            <a:extLst>
              <a:ext uri="{FF2B5EF4-FFF2-40B4-BE49-F238E27FC236}">
                <a16:creationId xmlns:a16="http://schemas.microsoft.com/office/drawing/2014/main" id="{7512A1D4-5DD3-0F4A-8CB7-6BE8C3CED6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9248" y="477838"/>
            <a:ext cx="707571" cy="287451"/>
          </a:xfrm>
          <a:prstGeom prst="rect">
            <a:avLst/>
          </a:prstGeom>
        </p:spPr>
      </p:pic>
      <p:sp>
        <p:nvSpPr>
          <p:cNvPr id="9" name="TextBox 8">
            <a:extLst>
              <a:ext uri="{FF2B5EF4-FFF2-40B4-BE49-F238E27FC236}">
                <a16:creationId xmlns:a16="http://schemas.microsoft.com/office/drawing/2014/main" id="{2D4926CC-B82A-B74A-8CA0-E9AE58169083}"/>
              </a:ext>
            </a:extLst>
          </p:cNvPr>
          <p:cNvSpPr txBox="1"/>
          <p:nvPr/>
        </p:nvSpPr>
        <p:spPr>
          <a:xfrm>
            <a:off x="386086" y="7663738"/>
            <a:ext cx="2198248" cy="215444"/>
          </a:xfrm>
          <a:prstGeom prst="rect">
            <a:avLst/>
          </a:prstGeom>
          <a:noFill/>
        </p:spPr>
        <p:txBody>
          <a:bodyPr wrap="square" rtlCol="0">
            <a:spAutoFit/>
          </a:bodyPr>
          <a:lstStyle/>
          <a:p>
            <a:pPr>
              <a:spcBef>
                <a:spcPts val="100"/>
              </a:spcBef>
            </a:pPr>
            <a:r>
              <a:rPr lang="en" sz="800">
                <a:solidFill>
                  <a:schemeClr val="bg1"/>
                </a:solidFill>
                <a:latin typeface="Futura Std Book" panose="020B0502020204020303" pitchFamily="34" charset="0"/>
              </a:rPr>
              <a:t>BlinkCharging.com • (888) 998.2546 </a:t>
            </a:r>
          </a:p>
        </p:txBody>
      </p:sp>
      <p:sp>
        <p:nvSpPr>
          <p:cNvPr id="10" name="TextBox 9">
            <a:extLst>
              <a:ext uri="{FF2B5EF4-FFF2-40B4-BE49-F238E27FC236}">
                <a16:creationId xmlns:a16="http://schemas.microsoft.com/office/drawing/2014/main" id="{32C11FBA-2C55-D54E-BC44-20D5EEC09761}"/>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algn="r">
              <a:lnSpc>
                <a:spcPct val="150000"/>
              </a:lnSpc>
              <a:spcBef>
                <a:spcPts val="100"/>
              </a:spcBef>
            </a:pPr>
            <a:r>
              <a:rPr lang="en" sz="600">
                <a:solidFill>
                  <a:schemeClr val="bg1"/>
                </a:solidFill>
                <a:latin typeface="Futura Std Book"/>
              </a:rPr>
              <a:t>EV Charging Solutions with Blink</a:t>
            </a:r>
            <a:br>
              <a:rPr lang="en" sz="600">
                <a:latin typeface="Futura Std Book" panose="020B0502020204020303" pitchFamily="34" charset="0"/>
              </a:rPr>
            </a:br>
            <a:r>
              <a:rPr lang="en" sz="600">
                <a:solidFill>
                  <a:schemeClr val="bg1"/>
                </a:solidFill>
                <a:latin typeface="Futura Std Book"/>
              </a:rPr>
              <a:t>© 2023 Blink Charging Co.  All Rights Reserved.</a:t>
            </a:r>
          </a:p>
        </p:txBody>
      </p:sp>
    </p:spTree>
    <p:extLst>
      <p:ext uri="{BB962C8B-B14F-4D97-AF65-F5344CB8AC3E}">
        <p14:creationId xmlns:p14="http://schemas.microsoft.com/office/powerpoint/2010/main" val="2093694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230180" y="2675311"/>
            <a:ext cx="2529625" cy="5554289"/>
          </a:xfrm>
          <a:prstGeom prst="rect">
            <a:avLst/>
          </a:prstGeom>
        </p:spPr>
      </p:pic>
      <p:sp>
        <p:nvSpPr>
          <p:cNvPr id="4" name="object 4"/>
          <p:cNvSpPr txBox="1"/>
          <p:nvPr/>
        </p:nvSpPr>
        <p:spPr>
          <a:xfrm>
            <a:off x="4096427" y="1614583"/>
            <a:ext cx="1464628" cy="97975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4C4D4F"/>
                </a:solidFill>
                <a:latin typeface="Futura Std Medium"/>
                <a:cs typeface="Futura Std Medium"/>
              </a:rPr>
              <a:t>IQ</a:t>
            </a:r>
            <a:r>
              <a:rPr sz="1400" b="1" spc="35" dirty="0">
                <a:solidFill>
                  <a:srgbClr val="4C4D4F"/>
                </a:solidFill>
                <a:latin typeface="Futura Std Medium"/>
                <a:cs typeface="Futura Std Medium"/>
              </a:rPr>
              <a:t> </a:t>
            </a:r>
            <a:r>
              <a:rPr sz="1400" b="1" spc="-25" dirty="0">
                <a:solidFill>
                  <a:srgbClr val="4C4D4F"/>
                </a:solidFill>
                <a:latin typeface="Futura Std Medium"/>
                <a:cs typeface="Futura Std Medium"/>
              </a:rPr>
              <a:t>200</a:t>
            </a:r>
            <a:endParaRPr sz="1400" dirty="0">
              <a:latin typeface="Futura Std Medium"/>
              <a:cs typeface="Futura Std Medium"/>
            </a:endParaRPr>
          </a:p>
          <a:p>
            <a:pPr marL="12700">
              <a:lnSpc>
                <a:spcPct val="100000"/>
              </a:lnSpc>
              <a:spcBef>
                <a:spcPts val="60"/>
              </a:spcBef>
            </a:pPr>
            <a:r>
              <a:rPr sz="1200" dirty="0">
                <a:solidFill>
                  <a:srgbClr val="4C4D4F"/>
                </a:solidFill>
                <a:latin typeface="Futura Std Book"/>
                <a:cs typeface="Futura Std Book"/>
              </a:rPr>
              <a:t>Wall,</a:t>
            </a:r>
            <a:r>
              <a:rPr sz="1200" spc="30" dirty="0">
                <a:solidFill>
                  <a:srgbClr val="4C4D4F"/>
                </a:solidFill>
                <a:latin typeface="Futura Std Book"/>
                <a:cs typeface="Futura Std Book"/>
              </a:rPr>
              <a:t> </a:t>
            </a:r>
            <a:r>
              <a:rPr sz="1200" dirty="0">
                <a:solidFill>
                  <a:srgbClr val="4C4D4F"/>
                </a:solidFill>
                <a:latin typeface="Futura Std Book"/>
                <a:cs typeface="Futura Std Book"/>
              </a:rPr>
              <a:t>Pedestal,</a:t>
            </a:r>
            <a:r>
              <a:rPr sz="1200" spc="35" dirty="0">
                <a:solidFill>
                  <a:srgbClr val="4C4D4F"/>
                </a:solidFill>
                <a:latin typeface="Futura Std Book"/>
                <a:cs typeface="Futura Std Book"/>
              </a:rPr>
              <a:t> </a:t>
            </a:r>
            <a:r>
              <a:rPr sz="1200" spc="-25" dirty="0">
                <a:solidFill>
                  <a:srgbClr val="4C4D4F"/>
                </a:solidFill>
                <a:latin typeface="Futura Std Book"/>
                <a:cs typeface="Futura Std Book"/>
              </a:rPr>
              <a:t>or</a:t>
            </a:r>
            <a:endParaRPr sz="1200" dirty="0">
              <a:latin typeface="Futura Std Book"/>
              <a:cs typeface="Futura Std Book"/>
            </a:endParaRPr>
          </a:p>
          <a:p>
            <a:pPr marL="12700" marR="5080">
              <a:lnSpc>
                <a:spcPct val="100000"/>
              </a:lnSpc>
            </a:pPr>
            <a:r>
              <a:rPr sz="1200" dirty="0">
                <a:solidFill>
                  <a:srgbClr val="4C4D4F"/>
                </a:solidFill>
                <a:latin typeface="Futura Std Book"/>
                <a:cs typeface="Futura Std Book"/>
              </a:rPr>
              <a:t>Pole</a:t>
            </a:r>
            <a:r>
              <a:rPr sz="1200" spc="65" dirty="0">
                <a:solidFill>
                  <a:srgbClr val="4C4D4F"/>
                </a:solidFill>
                <a:latin typeface="Futura Std Book"/>
                <a:cs typeface="Futura Std Book"/>
              </a:rPr>
              <a:t> </a:t>
            </a:r>
            <a:r>
              <a:rPr sz="1200" dirty="0">
                <a:solidFill>
                  <a:srgbClr val="4C4D4F"/>
                </a:solidFill>
                <a:latin typeface="Futura Std Book"/>
                <a:cs typeface="Futura Std Book"/>
              </a:rPr>
              <a:t>Mounted</a:t>
            </a:r>
            <a:r>
              <a:rPr sz="1200" spc="65" dirty="0">
                <a:solidFill>
                  <a:srgbClr val="4C4D4F"/>
                </a:solidFill>
                <a:latin typeface="Futura Std Book"/>
                <a:cs typeface="Futura Std Book"/>
              </a:rPr>
              <a:t> </a:t>
            </a:r>
            <a:r>
              <a:rPr sz="1200" spc="-10" dirty="0">
                <a:solidFill>
                  <a:srgbClr val="4C4D4F"/>
                </a:solidFill>
                <a:latin typeface="Futura Std Book"/>
                <a:cs typeface="Futura Std Book"/>
              </a:rPr>
              <a:t>Commercial </a:t>
            </a:r>
            <a:r>
              <a:rPr sz="1200" dirty="0">
                <a:solidFill>
                  <a:srgbClr val="4C4D4F"/>
                </a:solidFill>
                <a:latin typeface="Futura Std Book"/>
                <a:cs typeface="Futura Std Book"/>
              </a:rPr>
              <a:t>Level</a:t>
            </a:r>
            <a:r>
              <a:rPr sz="1200" spc="30" dirty="0">
                <a:solidFill>
                  <a:srgbClr val="4C4D4F"/>
                </a:solidFill>
                <a:latin typeface="Futura Std Book"/>
                <a:cs typeface="Futura Std Book"/>
              </a:rPr>
              <a:t> </a:t>
            </a:r>
            <a:r>
              <a:rPr sz="1200" dirty="0">
                <a:solidFill>
                  <a:srgbClr val="4C4D4F"/>
                </a:solidFill>
                <a:latin typeface="Futura Std Book"/>
                <a:cs typeface="Futura Std Book"/>
              </a:rPr>
              <a:t>2</a:t>
            </a:r>
            <a:r>
              <a:rPr sz="1200" spc="40" dirty="0">
                <a:solidFill>
                  <a:srgbClr val="4C4D4F"/>
                </a:solidFill>
                <a:latin typeface="Futura Std Book"/>
                <a:cs typeface="Futura Std Book"/>
              </a:rPr>
              <a:t> </a:t>
            </a:r>
            <a:r>
              <a:rPr sz="1200" spc="-10" dirty="0">
                <a:solidFill>
                  <a:srgbClr val="4C4D4F"/>
                </a:solidFill>
                <a:latin typeface="Futura Std Book"/>
                <a:cs typeface="Futura Std Book"/>
              </a:rPr>
              <a:t>Charger</a:t>
            </a:r>
            <a:endParaRPr sz="1200" dirty="0">
              <a:latin typeface="Futura Std Book"/>
              <a:cs typeface="Futura Std Book"/>
            </a:endParaRPr>
          </a:p>
        </p:txBody>
      </p:sp>
      <p:sp>
        <p:nvSpPr>
          <p:cNvPr id="5" name="object 5"/>
          <p:cNvSpPr txBox="1"/>
          <p:nvPr/>
        </p:nvSpPr>
        <p:spPr>
          <a:xfrm>
            <a:off x="242896" y="6344732"/>
            <a:ext cx="1416012" cy="1361911"/>
          </a:xfrm>
          <a:prstGeom prst="rect">
            <a:avLst/>
          </a:prstGeom>
        </p:spPr>
        <p:txBody>
          <a:bodyPr vert="horz" wrap="square" lIns="0" tIns="12700" rIns="0" bIns="0" rtlCol="0" anchor="t">
            <a:spAutoFit/>
          </a:bodyPr>
          <a:lstStyle/>
          <a:p>
            <a:pPr marL="12700">
              <a:lnSpc>
                <a:spcPct val="100000"/>
              </a:lnSpc>
              <a:spcBef>
                <a:spcPts val="100"/>
              </a:spcBef>
            </a:pPr>
            <a:r>
              <a:rPr sz="1400" b="1" dirty="0">
                <a:solidFill>
                  <a:srgbClr val="4C4D4F"/>
                </a:solidFill>
                <a:latin typeface="Futura Std Medium"/>
                <a:cs typeface="Futura Std Medium"/>
              </a:rPr>
              <a:t>DC</a:t>
            </a:r>
            <a:r>
              <a:rPr sz="1400" b="1" spc="45" dirty="0">
                <a:solidFill>
                  <a:srgbClr val="4C4D4F"/>
                </a:solidFill>
                <a:latin typeface="Futura Std Medium"/>
                <a:cs typeface="Futura Std Medium"/>
              </a:rPr>
              <a:t> </a:t>
            </a:r>
            <a:r>
              <a:rPr sz="1400" b="1" dirty="0">
                <a:solidFill>
                  <a:srgbClr val="4C4D4F"/>
                </a:solidFill>
                <a:latin typeface="Futura Std Medium"/>
                <a:cs typeface="Futura Std Medium"/>
              </a:rPr>
              <a:t>Fast</a:t>
            </a:r>
            <a:r>
              <a:rPr sz="1400" b="1" spc="45" dirty="0">
                <a:solidFill>
                  <a:srgbClr val="4C4D4F"/>
                </a:solidFill>
                <a:latin typeface="Futura Std Medium"/>
                <a:cs typeface="Futura Std Medium"/>
              </a:rPr>
              <a:t> </a:t>
            </a:r>
            <a:r>
              <a:rPr sz="1400" b="1" spc="-10" dirty="0">
                <a:solidFill>
                  <a:srgbClr val="4C4D4F"/>
                </a:solidFill>
                <a:latin typeface="Futura Std Medium"/>
                <a:cs typeface="Futura Std Medium"/>
              </a:rPr>
              <a:t>Charging</a:t>
            </a:r>
            <a:endParaRPr sz="1400" dirty="0">
              <a:latin typeface="Futura Std Medium"/>
              <a:cs typeface="Futura Std Medium"/>
            </a:endParaRPr>
          </a:p>
          <a:p>
            <a:pPr marL="12700">
              <a:spcBef>
                <a:spcPts val="60"/>
              </a:spcBef>
            </a:pPr>
            <a:r>
              <a:rPr sz="1200" dirty="0">
                <a:solidFill>
                  <a:srgbClr val="4C4D4F"/>
                </a:solidFill>
                <a:latin typeface="Futura Std Book"/>
                <a:cs typeface="Futura Std Book"/>
              </a:rPr>
              <a:t>30</a:t>
            </a:r>
            <a:r>
              <a:rPr lang="en-US" sz="1200" dirty="0">
                <a:solidFill>
                  <a:srgbClr val="4C4D4F"/>
                </a:solidFill>
                <a:latin typeface="Futura Std Book"/>
                <a:cs typeface="Futura Std Book"/>
              </a:rPr>
              <a:t>kW Options,</a:t>
            </a:r>
            <a:r>
              <a:rPr lang="en-US" sz="1200" spc="70" dirty="0">
                <a:solidFill>
                  <a:srgbClr val="4C4D4F"/>
                </a:solidFill>
                <a:latin typeface="Futura Std Book"/>
                <a:cs typeface="Futura Std Book"/>
              </a:rPr>
              <a:t> </a:t>
            </a:r>
            <a:r>
              <a:rPr lang="en-US" sz="1200" dirty="0">
                <a:solidFill>
                  <a:srgbClr val="4C4D4F"/>
                </a:solidFill>
                <a:latin typeface="Futura Std Book"/>
                <a:cs typeface="Futura Std Book"/>
              </a:rPr>
              <a:t>High</a:t>
            </a:r>
            <a:r>
              <a:rPr lang="en-US" sz="1200" spc="70" dirty="0">
                <a:solidFill>
                  <a:srgbClr val="4C4D4F"/>
                </a:solidFill>
                <a:latin typeface="Futura Std Book"/>
                <a:cs typeface="Futura Std Book"/>
              </a:rPr>
              <a:t> </a:t>
            </a:r>
            <a:r>
              <a:rPr lang="en-US" sz="1200" spc="-10" dirty="0">
                <a:solidFill>
                  <a:srgbClr val="4C4D4F"/>
                </a:solidFill>
                <a:latin typeface="Futura Std Book"/>
                <a:cs typeface="Futura Std Book"/>
              </a:rPr>
              <a:t>Performance </a:t>
            </a:r>
            <a:r>
              <a:rPr lang="en-US" sz="1200" dirty="0">
                <a:solidFill>
                  <a:srgbClr val="4C4D4F"/>
                </a:solidFill>
                <a:latin typeface="Futura Std Book"/>
                <a:cs typeface="Futura Std Book"/>
              </a:rPr>
              <a:t>Fast</a:t>
            </a:r>
            <a:r>
              <a:rPr lang="en-US" sz="1200" spc="60" dirty="0">
                <a:solidFill>
                  <a:srgbClr val="4C4D4F"/>
                </a:solidFill>
                <a:latin typeface="Futura Std Book"/>
                <a:cs typeface="Futura Std Book"/>
              </a:rPr>
              <a:t> </a:t>
            </a:r>
            <a:r>
              <a:rPr lang="en-US" sz="1200" dirty="0">
                <a:solidFill>
                  <a:srgbClr val="4C4D4F"/>
                </a:solidFill>
                <a:latin typeface="Futura Std Book"/>
                <a:cs typeface="Futura Std Book"/>
              </a:rPr>
              <a:t>Charging</a:t>
            </a:r>
            <a:r>
              <a:rPr lang="en-US" sz="1200" spc="70" dirty="0">
                <a:solidFill>
                  <a:srgbClr val="4C4D4F"/>
                </a:solidFill>
                <a:latin typeface="Futura Std Book"/>
                <a:cs typeface="Futura Std Book"/>
              </a:rPr>
              <a:t> </a:t>
            </a:r>
            <a:r>
              <a:rPr lang="en-US" sz="1200" spc="-20" dirty="0">
                <a:solidFill>
                  <a:srgbClr val="4C4D4F"/>
                </a:solidFill>
                <a:latin typeface="Futura Std Book"/>
                <a:cs typeface="Futura Std Book"/>
              </a:rPr>
              <a:t>Meets </a:t>
            </a:r>
            <a:r>
              <a:rPr lang="en-US" sz="1200" dirty="0">
                <a:solidFill>
                  <a:srgbClr val="4C4D4F"/>
                </a:solidFill>
                <a:latin typeface="Futura Std Book"/>
                <a:cs typeface="Futura Std Book"/>
              </a:rPr>
              <a:t>Small</a:t>
            </a:r>
            <a:r>
              <a:rPr lang="en-US" sz="1200" spc="60" dirty="0">
                <a:solidFill>
                  <a:srgbClr val="4C4D4F"/>
                </a:solidFill>
                <a:latin typeface="Futura Std Book"/>
                <a:cs typeface="Futura Std Book"/>
              </a:rPr>
              <a:t> </a:t>
            </a:r>
            <a:r>
              <a:rPr lang="en-US" sz="1200" spc="-10" dirty="0">
                <a:solidFill>
                  <a:srgbClr val="4C4D4F"/>
                </a:solidFill>
                <a:latin typeface="Futura Std Book"/>
                <a:cs typeface="Futura Std Book"/>
              </a:rPr>
              <a:t>Footprint</a:t>
            </a:r>
            <a:endParaRPr lang="en-US" sz="1200" dirty="0">
              <a:latin typeface="Futura Std Book"/>
              <a:cs typeface="Futura Std Book"/>
            </a:endParaRPr>
          </a:p>
          <a:p>
            <a:pPr marL="12700">
              <a:lnSpc>
                <a:spcPct val="100000"/>
              </a:lnSpc>
              <a:spcBef>
                <a:spcPts val="60"/>
              </a:spcBef>
            </a:pPr>
            <a:endParaRPr sz="1200" dirty="0">
              <a:latin typeface="Futura Std Book"/>
              <a:cs typeface="Futura Std Book"/>
            </a:endParaRPr>
          </a:p>
        </p:txBody>
      </p:sp>
      <p:sp>
        <p:nvSpPr>
          <p:cNvPr id="6" name="object 6"/>
          <p:cNvSpPr txBox="1"/>
          <p:nvPr/>
        </p:nvSpPr>
        <p:spPr>
          <a:xfrm>
            <a:off x="8611879" y="1890299"/>
            <a:ext cx="1547519" cy="638636"/>
          </a:xfrm>
          <a:prstGeom prst="rect">
            <a:avLst/>
          </a:prstGeom>
        </p:spPr>
        <p:txBody>
          <a:bodyPr vert="horz" wrap="square" lIns="0" tIns="83820" rIns="0" bIns="0" rtlCol="0">
            <a:spAutoFit/>
          </a:bodyPr>
          <a:lstStyle/>
          <a:p>
            <a:pPr marL="12700" marR="5080">
              <a:lnSpc>
                <a:spcPct val="100000"/>
              </a:lnSpc>
            </a:pPr>
            <a:r>
              <a:rPr lang="en-US" sz="1200" dirty="0">
                <a:solidFill>
                  <a:srgbClr val="4C4D4F"/>
                </a:solidFill>
                <a:latin typeface="Futura Std Book"/>
                <a:cs typeface="Futura Std Book"/>
              </a:rPr>
              <a:t>High</a:t>
            </a:r>
            <a:r>
              <a:rPr lang="en-US" sz="1200" spc="70" dirty="0">
                <a:solidFill>
                  <a:srgbClr val="4C4D4F"/>
                </a:solidFill>
                <a:latin typeface="Futura Std Book"/>
                <a:cs typeface="Futura Std Book"/>
              </a:rPr>
              <a:t> </a:t>
            </a:r>
            <a:r>
              <a:rPr lang="en-US" sz="1200" spc="-10" dirty="0">
                <a:solidFill>
                  <a:srgbClr val="4C4D4F"/>
                </a:solidFill>
                <a:latin typeface="Futura Std Book"/>
                <a:cs typeface="Futura Std Book"/>
              </a:rPr>
              <a:t>Performance </a:t>
            </a:r>
            <a:br>
              <a:rPr lang="en-US" sz="1200" spc="-10" dirty="0">
                <a:solidFill>
                  <a:srgbClr val="4C4D4F"/>
                </a:solidFill>
                <a:latin typeface="Futura Std Book"/>
                <a:cs typeface="Futura Std Book"/>
              </a:rPr>
            </a:br>
            <a:r>
              <a:rPr lang="en-US" sz="1200" dirty="0">
                <a:solidFill>
                  <a:srgbClr val="4C4D4F"/>
                </a:solidFill>
                <a:latin typeface="Futura Std Book"/>
                <a:cs typeface="Futura Std Book"/>
              </a:rPr>
              <a:t>Fast</a:t>
            </a:r>
            <a:r>
              <a:rPr lang="en-US" sz="1200" spc="60" dirty="0">
                <a:solidFill>
                  <a:srgbClr val="4C4D4F"/>
                </a:solidFill>
                <a:latin typeface="Futura Std Book"/>
                <a:cs typeface="Futura Std Book"/>
              </a:rPr>
              <a:t> </a:t>
            </a:r>
            <a:r>
              <a:rPr lang="en-US" sz="1200" dirty="0">
                <a:solidFill>
                  <a:srgbClr val="4C4D4F"/>
                </a:solidFill>
                <a:latin typeface="Futura Std Book"/>
                <a:cs typeface="Futura Std Book"/>
              </a:rPr>
              <a:t>Charging</a:t>
            </a:r>
            <a:r>
              <a:rPr lang="en-US" sz="1200" spc="70" dirty="0">
                <a:solidFill>
                  <a:srgbClr val="4C4D4F"/>
                </a:solidFill>
                <a:latin typeface="Futura Std Book"/>
                <a:cs typeface="Futura Std Book"/>
              </a:rPr>
              <a:t> </a:t>
            </a:r>
            <a:r>
              <a:rPr lang="en-US" sz="1200" spc="-20" dirty="0">
                <a:solidFill>
                  <a:srgbClr val="4C4D4F"/>
                </a:solidFill>
                <a:latin typeface="Futura Std Book"/>
                <a:cs typeface="Futura Std Book"/>
              </a:rPr>
              <a:t>Meets</a:t>
            </a:r>
            <a:endParaRPr lang="en-US" sz="1200" dirty="0">
              <a:latin typeface="Futura Std Book"/>
              <a:cs typeface="Futura Std Book"/>
            </a:endParaRPr>
          </a:p>
          <a:p>
            <a:pPr marL="12700">
              <a:lnSpc>
                <a:spcPct val="100000"/>
              </a:lnSpc>
            </a:pPr>
            <a:r>
              <a:rPr lang="en-US" sz="1200" dirty="0">
                <a:solidFill>
                  <a:srgbClr val="4C4D4F"/>
                </a:solidFill>
                <a:latin typeface="Futura Std Book"/>
                <a:cs typeface="Futura Std Book"/>
              </a:rPr>
              <a:t>Small</a:t>
            </a:r>
            <a:r>
              <a:rPr lang="en-US" sz="1200" spc="60" dirty="0">
                <a:solidFill>
                  <a:srgbClr val="4C4D4F"/>
                </a:solidFill>
                <a:latin typeface="Futura Std Book"/>
                <a:cs typeface="Futura Std Book"/>
              </a:rPr>
              <a:t> </a:t>
            </a:r>
            <a:r>
              <a:rPr lang="en-US" sz="1200" spc="-10" dirty="0">
                <a:solidFill>
                  <a:srgbClr val="4C4D4F"/>
                </a:solidFill>
                <a:latin typeface="Futura Std Book"/>
                <a:cs typeface="Futura Std Book"/>
              </a:rPr>
              <a:t>Footprint</a:t>
            </a:r>
            <a:endParaRPr sz="1200" dirty="0">
              <a:latin typeface="Futura Std Book"/>
              <a:cs typeface="Futura Std Book"/>
            </a:endParaRPr>
          </a:p>
        </p:txBody>
      </p:sp>
      <p:sp>
        <p:nvSpPr>
          <p:cNvPr id="7" name="object 7"/>
          <p:cNvSpPr txBox="1"/>
          <p:nvPr/>
        </p:nvSpPr>
        <p:spPr>
          <a:xfrm>
            <a:off x="6848980" y="1628217"/>
            <a:ext cx="1086398" cy="258404"/>
          </a:xfrm>
          <a:prstGeom prst="rect">
            <a:avLst/>
          </a:prstGeom>
        </p:spPr>
        <p:txBody>
          <a:bodyPr vert="horz" wrap="square" lIns="0" tIns="42545" rIns="0" bIns="0" rtlCol="0">
            <a:spAutoFit/>
          </a:bodyPr>
          <a:lstStyle/>
          <a:p>
            <a:pPr marL="12700">
              <a:lnSpc>
                <a:spcPct val="100000"/>
              </a:lnSpc>
              <a:spcBef>
                <a:spcPts val="335"/>
              </a:spcBef>
            </a:pPr>
            <a:r>
              <a:rPr sz="1400" b="1" dirty="0">
                <a:solidFill>
                  <a:srgbClr val="4C4D4F"/>
                </a:solidFill>
                <a:latin typeface="Futura Std Medium"/>
                <a:cs typeface="Futura Std Medium"/>
              </a:rPr>
              <a:t>Series</a:t>
            </a:r>
            <a:r>
              <a:rPr sz="1400" b="1" spc="75" dirty="0">
                <a:solidFill>
                  <a:srgbClr val="4C4D4F"/>
                </a:solidFill>
                <a:latin typeface="Futura Std Medium"/>
                <a:cs typeface="Futura Std Medium"/>
              </a:rPr>
              <a:t> </a:t>
            </a:r>
            <a:r>
              <a:rPr sz="1400" b="1" spc="-50" dirty="0">
                <a:solidFill>
                  <a:srgbClr val="4C4D4F"/>
                </a:solidFill>
                <a:latin typeface="Futura Std Medium"/>
                <a:cs typeface="Futura Std Medium"/>
              </a:rPr>
              <a:t>8</a:t>
            </a:r>
            <a:endParaRPr sz="1400" dirty="0">
              <a:latin typeface="Futura Std Medium"/>
              <a:cs typeface="Futura Std Medium"/>
            </a:endParaRPr>
          </a:p>
        </p:txBody>
      </p:sp>
      <p:sp>
        <p:nvSpPr>
          <p:cNvPr id="8" name="object 8"/>
          <p:cNvSpPr txBox="1">
            <a:spLocks noGrp="1"/>
          </p:cNvSpPr>
          <p:nvPr>
            <p:ph type="title"/>
          </p:nvPr>
        </p:nvSpPr>
        <p:spPr>
          <a:xfrm>
            <a:off x="374040" y="972433"/>
            <a:ext cx="10028789" cy="424732"/>
          </a:xfrm>
          <a:prstGeom prst="rect">
            <a:avLst/>
          </a:prstGeom>
          <a:noFill/>
        </p:spPr>
        <p:txBody>
          <a:bodyPr wrap="square" rtlCol="0">
            <a:spAutoFit/>
          </a:bodyPr>
          <a:lstStyle/>
          <a:p>
            <a:pPr defTabSz="457200"/>
            <a:r>
              <a:rPr sz="2400" dirty="0">
                <a:solidFill>
                  <a:schemeClr val="accent6"/>
                </a:solidFill>
                <a:latin typeface="Futura Std Medium" panose="020B0502020204020303" pitchFamily="34" charset="0"/>
                <a:ea typeface="+mn-ea"/>
                <a:cs typeface="+mn-cs"/>
              </a:rPr>
              <a:t>Blink Family of Products</a:t>
            </a:r>
          </a:p>
        </p:txBody>
      </p:sp>
      <p:grpSp>
        <p:nvGrpSpPr>
          <p:cNvPr id="9" name="object 9"/>
          <p:cNvGrpSpPr/>
          <p:nvPr/>
        </p:nvGrpSpPr>
        <p:grpSpPr>
          <a:xfrm>
            <a:off x="9566" y="1522245"/>
            <a:ext cx="2448103" cy="1537577"/>
            <a:chOff x="437493" y="1494715"/>
            <a:chExt cx="2448103" cy="1537577"/>
          </a:xfrm>
        </p:grpSpPr>
        <p:sp>
          <p:nvSpPr>
            <p:cNvPr id="10" name="object 10"/>
            <p:cNvSpPr/>
            <p:nvPr/>
          </p:nvSpPr>
          <p:spPr>
            <a:xfrm>
              <a:off x="437493" y="3028758"/>
              <a:ext cx="1081405" cy="0"/>
            </a:xfrm>
            <a:custGeom>
              <a:avLst/>
              <a:gdLst/>
              <a:ahLst/>
              <a:cxnLst/>
              <a:rect l="l" t="t" r="r" b="b"/>
              <a:pathLst>
                <a:path w="1081405">
                  <a:moveTo>
                    <a:pt x="0" y="0"/>
                  </a:moveTo>
                  <a:lnTo>
                    <a:pt x="1080985" y="0"/>
                  </a:lnTo>
                </a:path>
              </a:pathLst>
            </a:custGeom>
            <a:ln w="5295">
              <a:solidFill>
                <a:srgbClr val="4C4D4F"/>
              </a:solidFill>
            </a:ln>
          </p:spPr>
          <p:txBody>
            <a:bodyPr wrap="square" lIns="0" tIns="0" rIns="0" bIns="0" rtlCol="0"/>
            <a:lstStyle/>
            <a:p>
              <a:endParaRPr dirty="0"/>
            </a:p>
          </p:txBody>
        </p:sp>
        <p:pic>
          <p:nvPicPr>
            <p:cNvPr id="11" name="object 11"/>
            <p:cNvPicPr/>
            <p:nvPr/>
          </p:nvPicPr>
          <p:blipFill>
            <a:blip r:embed="rId3" cstate="print"/>
            <a:stretch>
              <a:fillRect/>
            </a:stretch>
          </p:blipFill>
          <p:spPr>
            <a:xfrm>
              <a:off x="1804191" y="1494715"/>
              <a:ext cx="1030084" cy="1536522"/>
            </a:xfrm>
            <a:prstGeom prst="rect">
              <a:avLst/>
            </a:prstGeom>
          </p:spPr>
        </p:pic>
        <p:sp>
          <p:nvSpPr>
            <p:cNvPr id="12" name="object 12"/>
            <p:cNvSpPr/>
            <p:nvPr/>
          </p:nvSpPr>
          <p:spPr>
            <a:xfrm>
              <a:off x="1804191" y="3032292"/>
              <a:ext cx="1081405" cy="0"/>
            </a:xfrm>
            <a:custGeom>
              <a:avLst/>
              <a:gdLst/>
              <a:ahLst/>
              <a:cxnLst/>
              <a:rect l="l" t="t" r="r" b="b"/>
              <a:pathLst>
                <a:path w="1081405">
                  <a:moveTo>
                    <a:pt x="0" y="0"/>
                  </a:moveTo>
                  <a:lnTo>
                    <a:pt x="1080985" y="0"/>
                  </a:lnTo>
                </a:path>
              </a:pathLst>
            </a:custGeom>
            <a:ln w="5295">
              <a:solidFill>
                <a:srgbClr val="4C4D4F"/>
              </a:solidFill>
            </a:ln>
          </p:spPr>
          <p:txBody>
            <a:bodyPr wrap="square" lIns="0" tIns="0" rIns="0" bIns="0" rtlCol="0"/>
            <a:lstStyle/>
            <a:p>
              <a:endParaRPr dirty="0"/>
            </a:p>
          </p:txBody>
        </p:sp>
      </p:grpSp>
      <p:pic>
        <p:nvPicPr>
          <p:cNvPr id="14" name="object 14"/>
          <p:cNvPicPr/>
          <p:nvPr/>
        </p:nvPicPr>
        <p:blipFill>
          <a:blip r:embed="rId4" cstate="print"/>
          <a:stretch>
            <a:fillRect/>
          </a:stretch>
        </p:blipFill>
        <p:spPr>
          <a:xfrm>
            <a:off x="2661702" y="1529905"/>
            <a:ext cx="852862" cy="1540065"/>
          </a:xfrm>
          <a:prstGeom prst="rect">
            <a:avLst/>
          </a:prstGeom>
        </p:spPr>
      </p:pic>
      <p:pic>
        <p:nvPicPr>
          <p:cNvPr id="15" name="object 15"/>
          <p:cNvPicPr/>
          <p:nvPr/>
        </p:nvPicPr>
        <p:blipFill>
          <a:blip r:embed="rId5" cstate="print"/>
          <a:stretch>
            <a:fillRect/>
          </a:stretch>
        </p:blipFill>
        <p:spPr>
          <a:xfrm>
            <a:off x="267751" y="4229440"/>
            <a:ext cx="1028195" cy="1953870"/>
          </a:xfrm>
          <a:prstGeom prst="rect">
            <a:avLst/>
          </a:prstGeom>
        </p:spPr>
      </p:pic>
      <p:sp>
        <p:nvSpPr>
          <p:cNvPr id="17" name="object 17"/>
          <p:cNvSpPr/>
          <p:nvPr/>
        </p:nvSpPr>
        <p:spPr>
          <a:xfrm>
            <a:off x="2572987" y="3072614"/>
            <a:ext cx="1081405" cy="0"/>
          </a:xfrm>
          <a:custGeom>
            <a:avLst/>
            <a:gdLst/>
            <a:ahLst/>
            <a:cxnLst/>
            <a:rect l="l" t="t" r="r" b="b"/>
            <a:pathLst>
              <a:path w="1081404">
                <a:moveTo>
                  <a:pt x="0" y="0"/>
                </a:moveTo>
                <a:lnTo>
                  <a:pt x="1080985" y="0"/>
                </a:lnTo>
              </a:path>
            </a:pathLst>
          </a:custGeom>
          <a:ln w="5295">
            <a:solidFill>
              <a:srgbClr val="4C4D4F"/>
            </a:solidFill>
          </a:ln>
        </p:spPr>
        <p:txBody>
          <a:bodyPr wrap="square" lIns="0" tIns="0" rIns="0" bIns="0" rtlCol="0"/>
          <a:lstStyle/>
          <a:p>
            <a:endParaRPr dirty="0"/>
          </a:p>
        </p:txBody>
      </p:sp>
      <p:sp>
        <p:nvSpPr>
          <p:cNvPr id="19" name="object 19"/>
          <p:cNvSpPr txBox="1"/>
          <p:nvPr/>
        </p:nvSpPr>
        <p:spPr>
          <a:xfrm>
            <a:off x="1466070" y="3130695"/>
            <a:ext cx="1150874" cy="795020"/>
          </a:xfrm>
          <a:prstGeom prst="rect">
            <a:avLst/>
          </a:prstGeom>
        </p:spPr>
        <p:txBody>
          <a:bodyPr vert="horz" wrap="square" lIns="0" tIns="12700" rIns="0" bIns="0" rtlCol="0" anchor="t">
            <a:spAutoFit/>
          </a:bodyPr>
          <a:lstStyle/>
          <a:p>
            <a:pPr marL="12700">
              <a:lnSpc>
                <a:spcPct val="100000"/>
              </a:lnSpc>
              <a:spcBef>
                <a:spcPts val="100"/>
              </a:spcBef>
            </a:pPr>
            <a:r>
              <a:rPr sz="1400" b="1" dirty="0">
                <a:solidFill>
                  <a:srgbClr val="4C4D4F"/>
                </a:solidFill>
                <a:latin typeface="Futura Std Medium"/>
                <a:cs typeface="Futura Std Medium"/>
              </a:rPr>
              <a:t>HQ</a:t>
            </a:r>
            <a:r>
              <a:rPr sz="1400" b="1" spc="35" dirty="0">
                <a:solidFill>
                  <a:srgbClr val="4C4D4F"/>
                </a:solidFill>
                <a:latin typeface="Futura Std Medium"/>
                <a:cs typeface="Futura Std Medium"/>
              </a:rPr>
              <a:t> </a:t>
            </a:r>
            <a:r>
              <a:rPr sz="1400" b="1" spc="-25" dirty="0">
                <a:solidFill>
                  <a:srgbClr val="4C4D4F"/>
                </a:solidFill>
                <a:latin typeface="Futura Std Medium"/>
                <a:cs typeface="Futura Std Medium"/>
              </a:rPr>
              <a:t>200</a:t>
            </a:r>
            <a:endParaRPr sz="1400" dirty="0">
              <a:latin typeface="Futura Std Medium"/>
              <a:cs typeface="Futura Std Medium"/>
            </a:endParaRPr>
          </a:p>
          <a:p>
            <a:pPr marL="12700" marR="5080">
              <a:spcBef>
                <a:spcPts val="60"/>
              </a:spcBef>
            </a:pPr>
            <a:r>
              <a:rPr sz="1200" dirty="0">
                <a:solidFill>
                  <a:srgbClr val="4C4D4F"/>
                </a:solidFill>
                <a:latin typeface="Futura Std Book"/>
                <a:cs typeface="Futura Std Book"/>
              </a:rPr>
              <a:t>Level</a:t>
            </a:r>
            <a:r>
              <a:rPr sz="1200" spc="30" dirty="0">
                <a:solidFill>
                  <a:srgbClr val="4C4D4F"/>
                </a:solidFill>
                <a:latin typeface="Futura Std Book"/>
                <a:cs typeface="Futura Std Book"/>
              </a:rPr>
              <a:t> </a:t>
            </a:r>
            <a:r>
              <a:rPr sz="1200" dirty="0">
                <a:solidFill>
                  <a:srgbClr val="4C4D4F"/>
                </a:solidFill>
                <a:latin typeface="Futura Std Book"/>
                <a:cs typeface="Futura Std Book"/>
              </a:rPr>
              <a:t>2</a:t>
            </a:r>
            <a:r>
              <a:rPr sz="1200" spc="40" dirty="0">
                <a:solidFill>
                  <a:srgbClr val="4C4D4F"/>
                </a:solidFill>
                <a:latin typeface="Futura Std Book"/>
                <a:cs typeface="Futura Std Book"/>
              </a:rPr>
              <a:t> </a:t>
            </a:r>
            <a:br>
              <a:rPr lang="en-US" sz="1200" spc="40" dirty="0">
                <a:solidFill>
                  <a:srgbClr val="4C4D4F"/>
                </a:solidFill>
                <a:latin typeface="Futura Std Book"/>
                <a:cs typeface="Futura Std Book"/>
              </a:rPr>
            </a:br>
            <a:r>
              <a:rPr sz="1200" spc="-20" dirty="0">
                <a:solidFill>
                  <a:srgbClr val="4C4D4F"/>
                </a:solidFill>
                <a:latin typeface="Futura Std Book"/>
                <a:cs typeface="Futura Std Book"/>
              </a:rPr>
              <a:t>Wall </a:t>
            </a:r>
            <a:r>
              <a:rPr sz="1200" dirty="0">
                <a:solidFill>
                  <a:srgbClr val="4C4D4F"/>
                </a:solidFill>
                <a:latin typeface="Futura Std Book"/>
                <a:cs typeface="Futura Std Book"/>
              </a:rPr>
              <a:t>Mounted</a:t>
            </a:r>
            <a:r>
              <a:rPr sz="1200" spc="80" dirty="0">
                <a:solidFill>
                  <a:srgbClr val="4C4D4F"/>
                </a:solidFill>
                <a:latin typeface="Futura Std Book"/>
                <a:cs typeface="Futura Std Book"/>
              </a:rPr>
              <a:t> </a:t>
            </a:r>
            <a:r>
              <a:rPr sz="1200" spc="-20" dirty="0">
                <a:solidFill>
                  <a:srgbClr val="4C4D4F"/>
                </a:solidFill>
                <a:latin typeface="Futura Std Book"/>
                <a:cs typeface="Futura Std Book"/>
              </a:rPr>
              <a:t>Home </a:t>
            </a:r>
            <a:r>
              <a:rPr sz="1200" spc="-10" dirty="0">
                <a:solidFill>
                  <a:srgbClr val="4C4D4F"/>
                </a:solidFill>
                <a:latin typeface="Futura Std Book"/>
                <a:cs typeface="Futura Std Book"/>
              </a:rPr>
              <a:t>Charger</a:t>
            </a:r>
            <a:endParaRPr sz="1200" dirty="0">
              <a:latin typeface="Futura Std Book"/>
              <a:cs typeface="Futura Std Book"/>
            </a:endParaRPr>
          </a:p>
        </p:txBody>
      </p:sp>
      <p:sp>
        <p:nvSpPr>
          <p:cNvPr id="20" name="object 20"/>
          <p:cNvSpPr txBox="1"/>
          <p:nvPr/>
        </p:nvSpPr>
        <p:spPr>
          <a:xfrm>
            <a:off x="257924" y="3069224"/>
            <a:ext cx="1224026" cy="795020"/>
          </a:xfrm>
          <a:prstGeom prst="rect">
            <a:avLst/>
          </a:prstGeom>
        </p:spPr>
        <p:txBody>
          <a:bodyPr vert="horz" wrap="square" lIns="0" tIns="12700" rIns="0" bIns="0" rtlCol="0" anchor="t">
            <a:spAutoFit/>
          </a:bodyPr>
          <a:lstStyle/>
          <a:p>
            <a:pPr marL="12700">
              <a:lnSpc>
                <a:spcPct val="100000"/>
              </a:lnSpc>
              <a:spcBef>
                <a:spcPts val="100"/>
              </a:spcBef>
            </a:pPr>
            <a:r>
              <a:rPr sz="1400" b="1" dirty="0">
                <a:solidFill>
                  <a:srgbClr val="4C4D4F"/>
                </a:solidFill>
                <a:latin typeface="Futura Std Medium"/>
                <a:cs typeface="Futura Std Medium"/>
              </a:rPr>
              <a:t>Series</a:t>
            </a:r>
            <a:r>
              <a:rPr sz="1400" b="1" spc="75" dirty="0">
                <a:solidFill>
                  <a:srgbClr val="4C4D4F"/>
                </a:solidFill>
                <a:latin typeface="Futura Std Medium"/>
                <a:cs typeface="Futura Std Medium"/>
              </a:rPr>
              <a:t> </a:t>
            </a:r>
            <a:r>
              <a:rPr sz="1400" b="1" spc="-50" dirty="0">
                <a:solidFill>
                  <a:srgbClr val="4C4D4F"/>
                </a:solidFill>
                <a:latin typeface="Futura Std Medium"/>
                <a:cs typeface="Futura Std Medium"/>
              </a:rPr>
              <a:t>4</a:t>
            </a:r>
            <a:endParaRPr sz="1400" dirty="0">
              <a:latin typeface="Futura Std Medium"/>
              <a:cs typeface="Futura Std Medium"/>
            </a:endParaRPr>
          </a:p>
          <a:p>
            <a:pPr marL="12700" marR="5080">
              <a:spcBef>
                <a:spcPts val="60"/>
              </a:spcBef>
            </a:pPr>
            <a:r>
              <a:rPr sz="1200" dirty="0">
                <a:solidFill>
                  <a:srgbClr val="4C4D4F"/>
                </a:solidFill>
                <a:latin typeface="Futura Std Book"/>
                <a:cs typeface="Futura Std Book"/>
              </a:rPr>
              <a:t>Level</a:t>
            </a:r>
            <a:r>
              <a:rPr sz="1200" spc="30" dirty="0">
                <a:solidFill>
                  <a:srgbClr val="4C4D4F"/>
                </a:solidFill>
                <a:latin typeface="Futura Std Book"/>
                <a:cs typeface="Futura Std Book"/>
              </a:rPr>
              <a:t> </a:t>
            </a:r>
            <a:r>
              <a:rPr sz="1200" dirty="0">
                <a:solidFill>
                  <a:srgbClr val="4C4D4F"/>
                </a:solidFill>
                <a:latin typeface="Futura Std Book"/>
                <a:cs typeface="Futura Std Book"/>
              </a:rPr>
              <a:t>2</a:t>
            </a:r>
            <a:r>
              <a:rPr sz="1200" spc="40" dirty="0">
                <a:solidFill>
                  <a:srgbClr val="4C4D4F"/>
                </a:solidFill>
                <a:latin typeface="Futura Std Book"/>
                <a:cs typeface="Futura Std Book"/>
              </a:rPr>
              <a:t> </a:t>
            </a:r>
            <a:br>
              <a:rPr lang="en-US" sz="1200" spc="40" dirty="0">
                <a:solidFill>
                  <a:srgbClr val="4C4D4F"/>
                </a:solidFill>
                <a:latin typeface="Futura Std Book"/>
                <a:cs typeface="Futura Std Book"/>
              </a:rPr>
            </a:br>
            <a:r>
              <a:rPr sz="1200" spc="-20" dirty="0">
                <a:solidFill>
                  <a:srgbClr val="4C4D4F"/>
                </a:solidFill>
                <a:latin typeface="Futura Std Book"/>
                <a:cs typeface="Futura Std Book"/>
              </a:rPr>
              <a:t>Wall </a:t>
            </a:r>
            <a:r>
              <a:rPr sz="1200" dirty="0">
                <a:solidFill>
                  <a:srgbClr val="4C4D4F"/>
                </a:solidFill>
                <a:latin typeface="Futura Std Book"/>
                <a:cs typeface="Futura Std Book"/>
              </a:rPr>
              <a:t>Mounted</a:t>
            </a:r>
            <a:r>
              <a:rPr sz="1200" spc="80" dirty="0">
                <a:solidFill>
                  <a:srgbClr val="4C4D4F"/>
                </a:solidFill>
                <a:latin typeface="Futura Std Book"/>
                <a:cs typeface="Futura Std Book"/>
              </a:rPr>
              <a:t> </a:t>
            </a:r>
            <a:br>
              <a:rPr lang="en-US" sz="1200" spc="80" dirty="0">
                <a:solidFill>
                  <a:srgbClr val="4C4D4F"/>
                </a:solidFill>
                <a:latin typeface="Futura Std Book"/>
                <a:cs typeface="Futura Std Book"/>
              </a:rPr>
            </a:br>
            <a:r>
              <a:rPr sz="1200" spc="-20" dirty="0">
                <a:solidFill>
                  <a:srgbClr val="4C4D4F"/>
                </a:solidFill>
                <a:latin typeface="Futura Std Book"/>
                <a:cs typeface="Futura Std Book"/>
              </a:rPr>
              <a:t>Home </a:t>
            </a:r>
            <a:r>
              <a:rPr sz="1200" spc="-10" dirty="0">
                <a:solidFill>
                  <a:srgbClr val="4C4D4F"/>
                </a:solidFill>
                <a:latin typeface="Futura Std Book"/>
                <a:cs typeface="Futura Std Book"/>
              </a:rPr>
              <a:t>Charger</a:t>
            </a:r>
            <a:endParaRPr sz="1200" dirty="0">
              <a:latin typeface="Futura Std Book"/>
              <a:cs typeface="Futura Std Book"/>
            </a:endParaRPr>
          </a:p>
        </p:txBody>
      </p:sp>
      <p:sp>
        <p:nvSpPr>
          <p:cNvPr id="21" name="object 21"/>
          <p:cNvSpPr txBox="1"/>
          <p:nvPr/>
        </p:nvSpPr>
        <p:spPr>
          <a:xfrm>
            <a:off x="2572987" y="3144543"/>
            <a:ext cx="1290442" cy="979755"/>
          </a:xfrm>
          <a:prstGeom prst="rect">
            <a:avLst/>
          </a:prstGeom>
        </p:spPr>
        <p:txBody>
          <a:bodyPr vert="horz" wrap="square" lIns="0" tIns="12700" rIns="0" bIns="0" rtlCol="0" anchor="t">
            <a:spAutoFit/>
          </a:bodyPr>
          <a:lstStyle/>
          <a:p>
            <a:pPr marL="38100">
              <a:lnSpc>
                <a:spcPct val="100000"/>
              </a:lnSpc>
              <a:spcBef>
                <a:spcPts val="100"/>
              </a:spcBef>
            </a:pPr>
            <a:r>
              <a:rPr sz="1400" b="1" dirty="0">
                <a:solidFill>
                  <a:srgbClr val="4C4D4F"/>
                </a:solidFill>
                <a:latin typeface="Futura Std Medium"/>
                <a:cs typeface="Futura Std Medium"/>
              </a:rPr>
              <a:t>MQ</a:t>
            </a:r>
            <a:r>
              <a:rPr sz="1400" b="1" spc="35" dirty="0">
                <a:solidFill>
                  <a:srgbClr val="4C4D4F"/>
                </a:solidFill>
                <a:latin typeface="Futura Std Medium"/>
                <a:cs typeface="Futura Std Medium"/>
              </a:rPr>
              <a:t> </a:t>
            </a:r>
            <a:r>
              <a:rPr sz="1400" b="1" spc="-20" dirty="0">
                <a:solidFill>
                  <a:srgbClr val="4C4D4F"/>
                </a:solidFill>
                <a:latin typeface="Futura Std Medium"/>
                <a:cs typeface="Futura Std Medium"/>
              </a:rPr>
              <a:t>200</a:t>
            </a:r>
            <a:endParaRPr sz="2100" baseline="7936" dirty="0">
              <a:latin typeface="Futura Std Book"/>
              <a:cs typeface="Futura Std Book"/>
            </a:endParaRPr>
          </a:p>
          <a:p>
            <a:pPr marL="38100" marR="30480">
              <a:spcBef>
                <a:spcPts val="60"/>
              </a:spcBef>
            </a:pPr>
            <a:r>
              <a:rPr sz="1200" dirty="0">
                <a:solidFill>
                  <a:srgbClr val="4C4D4F"/>
                </a:solidFill>
                <a:latin typeface="Futura Std Book"/>
                <a:cs typeface="Futura Std Book"/>
              </a:rPr>
              <a:t>Level</a:t>
            </a:r>
            <a:r>
              <a:rPr sz="1200" spc="10" dirty="0">
                <a:solidFill>
                  <a:srgbClr val="4C4D4F"/>
                </a:solidFill>
                <a:latin typeface="Futura Std Book"/>
                <a:cs typeface="Futura Std Book"/>
              </a:rPr>
              <a:t> </a:t>
            </a:r>
            <a:r>
              <a:rPr sz="1200" dirty="0">
                <a:solidFill>
                  <a:srgbClr val="4C4D4F"/>
                </a:solidFill>
                <a:latin typeface="Futura Std Book"/>
                <a:cs typeface="Futura Std Book"/>
              </a:rPr>
              <a:t>2</a:t>
            </a:r>
            <a:r>
              <a:rPr sz="1200" spc="10" dirty="0">
                <a:solidFill>
                  <a:srgbClr val="4C4D4F"/>
                </a:solidFill>
                <a:latin typeface="Futura Std Book"/>
                <a:cs typeface="Futura Std Book"/>
              </a:rPr>
              <a:t> </a:t>
            </a:r>
            <a:r>
              <a:rPr sz="1200" dirty="0">
                <a:solidFill>
                  <a:srgbClr val="4C4D4F"/>
                </a:solidFill>
                <a:latin typeface="Futura Std Book"/>
                <a:cs typeface="Futura Std Book"/>
              </a:rPr>
              <a:t>Wall</a:t>
            </a:r>
            <a:r>
              <a:rPr sz="1200" spc="15" dirty="0">
                <a:solidFill>
                  <a:srgbClr val="4C4D4F"/>
                </a:solidFill>
                <a:latin typeface="Futura Std Book"/>
                <a:cs typeface="Futura Std Book"/>
              </a:rPr>
              <a:t> </a:t>
            </a:r>
            <a:r>
              <a:rPr sz="1200" spc="-10" dirty="0">
                <a:solidFill>
                  <a:srgbClr val="4C4D4F"/>
                </a:solidFill>
                <a:latin typeface="Futura Std Book"/>
                <a:cs typeface="Futura Std Book"/>
              </a:rPr>
              <a:t>Mounted </a:t>
            </a:r>
            <a:r>
              <a:rPr sz="1200" dirty="0">
                <a:solidFill>
                  <a:srgbClr val="4C4D4F"/>
                </a:solidFill>
                <a:latin typeface="Futura Std Book"/>
                <a:cs typeface="Futura Std Book"/>
              </a:rPr>
              <a:t>Fleet</a:t>
            </a:r>
            <a:r>
              <a:rPr sz="1200" spc="50" dirty="0">
                <a:solidFill>
                  <a:srgbClr val="4C4D4F"/>
                </a:solidFill>
                <a:latin typeface="Futura Std Book"/>
                <a:cs typeface="Futura Std Book"/>
              </a:rPr>
              <a:t> </a:t>
            </a:r>
            <a:r>
              <a:rPr sz="1200" dirty="0">
                <a:solidFill>
                  <a:srgbClr val="4C4D4F"/>
                </a:solidFill>
                <a:latin typeface="Futura Std Book"/>
                <a:cs typeface="Futura Std Book"/>
              </a:rPr>
              <a:t>and</a:t>
            </a:r>
            <a:r>
              <a:rPr sz="1200" spc="50" dirty="0">
                <a:solidFill>
                  <a:srgbClr val="4C4D4F"/>
                </a:solidFill>
                <a:latin typeface="Futura Std Book"/>
                <a:cs typeface="Futura Std Book"/>
              </a:rPr>
              <a:t> </a:t>
            </a:r>
            <a:r>
              <a:rPr sz="1200" spc="-10" dirty="0">
                <a:solidFill>
                  <a:srgbClr val="4C4D4F"/>
                </a:solidFill>
                <a:latin typeface="Futura Std Book"/>
                <a:cs typeface="Futura Std Book"/>
              </a:rPr>
              <a:t>Multifamily Charger</a:t>
            </a:r>
            <a:endParaRPr sz="1200" dirty="0">
              <a:latin typeface="Futura Std Book"/>
              <a:cs typeface="Futura Std Book"/>
            </a:endParaRPr>
          </a:p>
        </p:txBody>
      </p:sp>
      <p:pic>
        <p:nvPicPr>
          <p:cNvPr id="25" name="object 25"/>
          <p:cNvPicPr/>
          <p:nvPr/>
        </p:nvPicPr>
        <p:blipFill>
          <a:blip r:embed="rId6" cstate="print"/>
          <a:stretch>
            <a:fillRect/>
          </a:stretch>
        </p:blipFill>
        <p:spPr>
          <a:xfrm>
            <a:off x="8121351" y="2641707"/>
            <a:ext cx="2851449" cy="5526079"/>
          </a:xfrm>
          <a:prstGeom prst="rect">
            <a:avLst/>
          </a:prstGeom>
        </p:spPr>
      </p:pic>
      <p:sp>
        <p:nvSpPr>
          <p:cNvPr id="28" name="object 28"/>
          <p:cNvSpPr txBox="1">
            <a:spLocks noGrp="1"/>
          </p:cNvSpPr>
          <p:nvPr>
            <p:ph type="ftr" sz="quarter" idx="5"/>
          </p:nvPr>
        </p:nvSpPr>
        <p:spPr>
          <a:xfrm>
            <a:off x="444500" y="7741310"/>
            <a:ext cx="1692275" cy="266700"/>
          </a:xfrm>
          <a:prstGeom prst="rect">
            <a:avLst/>
          </a:prstGeom>
        </p:spPr>
        <p:txBody>
          <a:bodyPr vert="horz" wrap="square" lIns="0" tIns="0" rIns="0" bIns="0" rtlCol="0" anchor="t">
            <a:spAutoFit/>
          </a:bodyPr>
          <a:lstStyle>
            <a:defPPr>
              <a:defRPr lang="en-US"/>
            </a:defPPr>
            <a:lvl1pPr marL="0" algn="l" defTabSz="457200" rtl="0" eaLnBrk="1" latinLnBrk="0" hangingPunct="1">
              <a:defRPr sz="800" b="0" i="0" kern="1200">
                <a:solidFill>
                  <a:srgbClr val="4C4D4F"/>
                </a:solidFill>
                <a:latin typeface="Futura Std Book"/>
                <a:ea typeface="+mn-ea"/>
                <a:cs typeface="Futura Std Boo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spcBef>
                <a:spcPts val="105"/>
              </a:spcBef>
            </a:pPr>
            <a:r>
              <a:rPr lang="en-US" spc="-30" dirty="0"/>
              <a:t>BlinkCharging.com</a:t>
            </a:r>
            <a:r>
              <a:rPr lang="en-US" spc="-10" dirty="0"/>
              <a:t> </a:t>
            </a:r>
            <a:r>
              <a:rPr lang="en-US" sz="750" baseline="11111" dirty="0"/>
              <a:t>•</a:t>
            </a:r>
            <a:r>
              <a:rPr lang="en-US" sz="750" spc="150" baseline="11111" dirty="0"/>
              <a:t> </a:t>
            </a:r>
            <a:r>
              <a:rPr lang="en-US" spc="-25" dirty="0"/>
              <a:t>(888)</a:t>
            </a:r>
            <a:r>
              <a:rPr lang="en-US" spc="-5" dirty="0"/>
              <a:t> </a:t>
            </a:r>
            <a:r>
              <a:rPr lang="en-US" spc="-10" dirty="0"/>
              <a:t>998.2546</a:t>
            </a:r>
            <a:endParaRPr lang="en-US" dirty="0"/>
          </a:p>
          <a:p>
            <a:pPr marL="12700">
              <a:spcBef>
                <a:spcPts val="155"/>
              </a:spcBef>
            </a:pPr>
            <a:r>
              <a:rPr lang="en-US" sz="600" dirty="0"/>
              <a:t>©</a:t>
            </a:r>
            <a:r>
              <a:rPr lang="en-US" sz="600" spc="20" dirty="0"/>
              <a:t> </a:t>
            </a:r>
            <a:r>
              <a:rPr lang="en-US" sz="600" dirty="0"/>
              <a:t>2022</a:t>
            </a:r>
            <a:r>
              <a:rPr lang="en-US" sz="600" spc="25" dirty="0"/>
              <a:t> </a:t>
            </a:r>
            <a:r>
              <a:rPr lang="en-US" sz="600" dirty="0"/>
              <a:t>Blink</a:t>
            </a:r>
            <a:r>
              <a:rPr lang="en-US" sz="600" spc="25" dirty="0"/>
              <a:t> </a:t>
            </a:r>
            <a:r>
              <a:rPr lang="en-US" sz="600" dirty="0"/>
              <a:t>Charging</a:t>
            </a:r>
            <a:r>
              <a:rPr lang="en-US" sz="600" spc="25" dirty="0"/>
              <a:t> </a:t>
            </a:r>
            <a:r>
              <a:rPr lang="en-US" sz="600" dirty="0"/>
              <a:t>Co.</a:t>
            </a:r>
            <a:r>
              <a:rPr lang="en-US" sz="600" spc="225" dirty="0"/>
              <a:t> </a:t>
            </a:r>
            <a:r>
              <a:rPr lang="en-US" sz="600" dirty="0"/>
              <a:t>All</a:t>
            </a:r>
            <a:r>
              <a:rPr lang="en-US" sz="600" spc="25" dirty="0"/>
              <a:t> </a:t>
            </a:r>
            <a:r>
              <a:rPr lang="en-US" sz="600" dirty="0"/>
              <a:t>Rights</a:t>
            </a:r>
            <a:r>
              <a:rPr lang="en-US" sz="600" spc="25" dirty="0"/>
              <a:t> </a:t>
            </a:r>
            <a:r>
              <a:rPr lang="en-US" sz="600" spc="-10" dirty="0"/>
              <a:t>Reserved.</a:t>
            </a:r>
            <a:endParaRPr sz="600" dirty="0"/>
          </a:p>
        </p:txBody>
      </p:sp>
      <p:sp>
        <p:nvSpPr>
          <p:cNvPr id="22" name="TextBox 21">
            <a:extLst>
              <a:ext uri="{FF2B5EF4-FFF2-40B4-BE49-F238E27FC236}">
                <a16:creationId xmlns:a16="http://schemas.microsoft.com/office/drawing/2014/main" id="{28065E0D-8A57-0697-5B76-EC4F87DA3EFE}"/>
              </a:ext>
            </a:extLst>
          </p:cNvPr>
          <p:cNvSpPr txBox="1"/>
          <p:nvPr/>
        </p:nvSpPr>
        <p:spPr>
          <a:xfrm>
            <a:off x="6786810" y="1827773"/>
            <a:ext cx="1690264" cy="1107996"/>
          </a:xfrm>
          <a:prstGeom prst="rect">
            <a:avLst/>
          </a:prstGeom>
          <a:noFill/>
        </p:spPr>
        <p:txBody>
          <a:bodyPr wrap="square" lIns="91440" tIns="45720" rIns="91440" bIns="45720" rtlCol="0" anchor="t">
            <a:spAutoFit/>
          </a:bodyPr>
          <a:lstStyle/>
          <a:p>
            <a:r>
              <a:rPr lang="en-US" sz="1200" dirty="0">
                <a:solidFill>
                  <a:srgbClr val="4C4D4F"/>
                </a:solidFill>
                <a:latin typeface="Futura Std Book"/>
              </a:rPr>
              <a:t>Powerful, flexible</a:t>
            </a:r>
            <a:r>
              <a:rPr lang="en-US" dirty="0">
                <a:solidFill>
                  <a:srgbClr val="000000"/>
                </a:solidFill>
                <a:effectLst/>
                <a:latin typeface="Helvetica"/>
                <a:cs typeface="Helvetica"/>
              </a:rPr>
              <a:t> </a:t>
            </a:r>
            <a:r>
              <a:rPr lang="en-US" sz="1200" dirty="0">
                <a:solidFill>
                  <a:srgbClr val="4C4D4F"/>
                </a:solidFill>
                <a:latin typeface="Futura Std Book"/>
              </a:rPr>
              <a:t>mounting options and credit card payment capable </a:t>
            </a:r>
            <a:br>
              <a:rPr lang="en-US" sz="1200" dirty="0">
                <a:solidFill>
                  <a:srgbClr val="4C4D4F"/>
                </a:solidFill>
                <a:latin typeface="Futura Std Book"/>
              </a:rPr>
            </a:br>
            <a:r>
              <a:rPr lang="en-US" sz="1200" dirty="0">
                <a:solidFill>
                  <a:srgbClr val="4C4D4F"/>
                </a:solidFill>
                <a:latin typeface="Futura Std Book"/>
              </a:rPr>
              <a:t>Level 2 Charger</a:t>
            </a:r>
            <a:endParaRPr lang="en-US" dirty="0">
              <a:solidFill>
                <a:srgbClr val="000000"/>
              </a:solidFill>
              <a:latin typeface="Calibri"/>
              <a:cs typeface="Calibri"/>
            </a:endParaRPr>
          </a:p>
        </p:txBody>
      </p:sp>
      <p:pic>
        <p:nvPicPr>
          <p:cNvPr id="18" name="Picture 26" descr="A picture containing dark&#10;&#10;Description automatically generated">
            <a:extLst>
              <a:ext uri="{FF2B5EF4-FFF2-40B4-BE49-F238E27FC236}">
                <a16:creationId xmlns:a16="http://schemas.microsoft.com/office/drawing/2014/main" id="{03546E46-5B76-D960-8B00-61AB4294CDF1}"/>
              </a:ext>
            </a:extLst>
          </p:cNvPr>
          <p:cNvPicPr>
            <a:picLocks noChangeAspect="1"/>
          </p:cNvPicPr>
          <p:nvPr/>
        </p:nvPicPr>
        <p:blipFill>
          <a:blip r:embed="rId7"/>
          <a:stretch>
            <a:fillRect/>
          </a:stretch>
        </p:blipFill>
        <p:spPr>
          <a:xfrm>
            <a:off x="-134933" y="1532339"/>
            <a:ext cx="1536431" cy="1536432"/>
          </a:xfrm>
          <a:prstGeom prst="rect">
            <a:avLst/>
          </a:prstGeom>
        </p:spPr>
      </p:pic>
      <p:pic>
        <p:nvPicPr>
          <p:cNvPr id="27" name="Picture 28" descr="Graphical user interface&#10;&#10;Description automatically generated">
            <a:extLst>
              <a:ext uri="{FF2B5EF4-FFF2-40B4-BE49-F238E27FC236}">
                <a16:creationId xmlns:a16="http://schemas.microsoft.com/office/drawing/2014/main" id="{0596CBF7-922E-CC77-45F2-2E34B380DEE2}"/>
              </a:ext>
            </a:extLst>
          </p:cNvPr>
          <p:cNvPicPr>
            <a:picLocks noChangeAspect="1"/>
          </p:cNvPicPr>
          <p:nvPr/>
        </p:nvPicPr>
        <p:blipFill rotWithShape="1">
          <a:blip r:embed="rId8"/>
          <a:srcRect l="38624" r="38071"/>
          <a:stretch/>
        </p:blipFill>
        <p:spPr>
          <a:xfrm>
            <a:off x="6824780" y="3144543"/>
            <a:ext cx="1190517" cy="5108448"/>
          </a:xfrm>
          <a:prstGeom prst="rect">
            <a:avLst/>
          </a:prstGeom>
        </p:spPr>
      </p:pic>
      <p:sp>
        <p:nvSpPr>
          <p:cNvPr id="24" name="TextBox 23">
            <a:extLst>
              <a:ext uri="{FF2B5EF4-FFF2-40B4-BE49-F238E27FC236}">
                <a16:creationId xmlns:a16="http://schemas.microsoft.com/office/drawing/2014/main" id="{4CDA04A0-7EB5-65E9-8E81-028AD6E646A1}"/>
              </a:ext>
            </a:extLst>
          </p:cNvPr>
          <p:cNvSpPr txBox="1"/>
          <p:nvPr/>
        </p:nvSpPr>
        <p:spPr>
          <a:xfrm>
            <a:off x="8150484" y="1505155"/>
            <a:ext cx="2648413" cy="484300"/>
          </a:xfrm>
          <a:prstGeom prst="rect">
            <a:avLst/>
          </a:prstGeom>
          <a:noFill/>
        </p:spPr>
        <p:txBody>
          <a:bodyPr wrap="square">
            <a:spAutoFit/>
          </a:bodyPr>
          <a:lstStyle/>
          <a:p>
            <a:pPr marL="365760">
              <a:lnSpc>
                <a:spcPts val="1180"/>
              </a:lnSpc>
              <a:spcBef>
                <a:spcPts val="600"/>
              </a:spcBef>
            </a:pPr>
            <a:r>
              <a:rPr lang="en-US" sz="1400" b="1" dirty="0">
                <a:solidFill>
                  <a:srgbClr val="4C4D4F"/>
                </a:solidFill>
                <a:latin typeface="Futura Std Medium"/>
                <a:cs typeface="Futura Std Medium"/>
              </a:rPr>
              <a:t>DC Fast Charging</a:t>
            </a:r>
            <a:endParaRPr lang="en-US" sz="1400" b="1" spc="55" dirty="0">
              <a:solidFill>
                <a:srgbClr val="4C4D4F"/>
              </a:solidFill>
              <a:latin typeface="Futura Std Medium"/>
              <a:cs typeface="Futura Std Medium"/>
            </a:endParaRPr>
          </a:p>
          <a:p>
            <a:pPr marL="365760">
              <a:lnSpc>
                <a:spcPts val="1180"/>
              </a:lnSpc>
              <a:spcBef>
                <a:spcPts val="600"/>
              </a:spcBef>
            </a:pPr>
            <a:r>
              <a:rPr lang="en-US" sz="1400" b="1" spc="55" dirty="0">
                <a:solidFill>
                  <a:srgbClr val="4C4D4F"/>
                </a:solidFill>
                <a:latin typeface="Futura Std Medium"/>
                <a:cs typeface="Futura Std Medium"/>
              </a:rPr>
              <a:t>From 60kW-</a:t>
            </a:r>
            <a:r>
              <a:rPr lang="en-US" sz="1400" b="1" spc="-10" dirty="0">
                <a:solidFill>
                  <a:srgbClr val="4C4D4F"/>
                </a:solidFill>
                <a:latin typeface="Futura Std Medium"/>
                <a:cs typeface="Futura Std Medium"/>
              </a:rPr>
              <a:t>360kW</a:t>
            </a:r>
            <a:endParaRPr lang="en-US" sz="1400" baseline="7936" dirty="0">
              <a:latin typeface="Futura Std Book"/>
              <a:cs typeface="Futura Std Book"/>
            </a:endParaRPr>
          </a:p>
        </p:txBody>
      </p:sp>
      <p:sp>
        <p:nvSpPr>
          <p:cNvPr id="2" name="Прямоугольник 44">
            <a:extLst>
              <a:ext uri="{FF2B5EF4-FFF2-40B4-BE49-F238E27FC236}">
                <a16:creationId xmlns:a16="http://schemas.microsoft.com/office/drawing/2014/main" id="{01D54D01-1C34-C741-4126-2513C191673A}"/>
              </a:ext>
            </a:extLst>
          </p:cNvPr>
          <p:cNvSpPr/>
          <p:nvPr/>
        </p:nvSpPr>
        <p:spPr>
          <a:xfrm>
            <a:off x="-17213" y="487464"/>
            <a:ext cx="2095934" cy="21544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32" name="TextBox 31">
            <a:extLst>
              <a:ext uri="{FF2B5EF4-FFF2-40B4-BE49-F238E27FC236}">
                <a16:creationId xmlns:a16="http://schemas.microsoft.com/office/drawing/2014/main" id="{086B7E7E-F270-E0FB-AB44-7F802349AC0A}"/>
              </a:ext>
            </a:extLst>
          </p:cNvPr>
          <p:cNvSpPr txBox="1"/>
          <p:nvPr/>
        </p:nvSpPr>
        <p:spPr>
          <a:xfrm>
            <a:off x="345011" y="488836"/>
            <a:ext cx="1917028"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Blink Product Overview</a:t>
            </a:r>
          </a:p>
        </p:txBody>
      </p:sp>
      <p:sp>
        <p:nvSpPr>
          <p:cNvPr id="26" name="object 7">
            <a:extLst>
              <a:ext uri="{FF2B5EF4-FFF2-40B4-BE49-F238E27FC236}">
                <a16:creationId xmlns:a16="http://schemas.microsoft.com/office/drawing/2014/main" id="{A1264AD6-274E-DF04-243A-A3F08697F845}"/>
              </a:ext>
            </a:extLst>
          </p:cNvPr>
          <p:cNvSpPr txBox="1"/>
          <p:nvPr/>
        </p:nvSpPr>
        <p:spPr>
          <a:xfrm>
            <a:off x="5522872" y="2610535"/>
            <a:ext cx="1086398" cy="258404"/>
          </a:xfrm>
          <a:prstGeom prst="rect">
            <a:avLst/>
          </a:prstGeom>
        </p:spPr>
        <p:txBody>
          <a:bodyPr vert="horz" wrap="square" lIns="0" tIns="42545" rIns="0" bIns="0" rtlCol="0">
            <a:spAutoFit/>
          </a:bodyPr>
          <a:lstStyle/>
          <a:p>
            <a:pPr marL="12700">
              <a:lnSpc>
                <a:spcPct val="100000"/>
              </a:lnSpc>
              <a:spcBef>
                <a:spcPts val="335"/>
              </a:spcBef>
            </a:pPr>
            <a:r>
              <a:rPr sz="1400" b="1" dirty="0">
                <a:solidFill>
                  <a:srgbClr val="4C4D4F"/>
                </a:solidFill>
                <a:latin typeface="Futura Std Medium"/>
                <a:cs typeface="Futura Std Medium"/>
              </a:rPr>
              <a:t>Series</a:t>
            </a:r>
            <a:r>
              <a:rPr sz="1400" b="1" spc="75" dirty="0">
                <a:solidFill>
                  <a:srgbClr val="4C4D4F"/>
                </a:solidFill>
                <a:latin typeface="Futura Std Medium"/>
                <a:cs typeface="Futura Std Medium"/>
              </a:rPr>
              <a:t> </a:t>
            </a:r>
            <a:r>
              <a:rPr lang="en-US" sz="1400" b="1" spc="-50" dirty="0">
                <a:solidFill>
                  <a:srgbClr val="4C4D4F"/>
                </a:solidFill>
                <a:latin typeface="Futura Std Medium"/>
                <a:cs typeface="Futura Std Medium"/>
              </a:rPr>
              <a:t>7</a:t>
            </a:r>
            <a:endParaRPr sz="1400" dirty="0">
              <a:latin typeface="Futura Std Medium"/>
              <a:cs typeface="Futura Std Medium"/>
            </a:endParaRPr>
          </a:p>
        </p:txBody>
      </p:sp>
      <p:sp>
        <p:nvSpPr>
          <p:cNvPr id="29" name="TextBox 28">
            <a:extLst>
              <a:ext uri="{FF2B5EF4-FFF2-40B4-BE49-F238E27FC236}">
                <a16:creationId xmlns:a16="http://schemas.microsoft.com/office/drawing/2014/main" id="{BB6D7BB7-CEAB-F979-AF05-FE8AC10D6E0F}"/>
              </a:ext>
            </a:extLst>
          </p:cNvPr>
          <p:cNvSpPr txBox="1"/>
          <p:nvPr/>
        </p:nvSpPr>
        <p:spPr>
          <a:xfrm>
            <a:off x="5439269" y="2837257"/>
            <a:ext cx="1651692" cy="646331"/>
          </a:xfrm>
          <a:prstGeom prst="rect">
            <a:avLst/>
          </a:prstGeom>
          <a:noFill/>
        </p:spPr>
        <p:txBody>
          <a:bodyPr wrap="square" lIns="91440" tIns="45720" rIns="91440" bIns="45720" rtlCol="0" anchor="t">
            <a:spAutoFit/>
          </a:bodyPr>
          <a:lstStyle/>
          <a:p>
            <a:r>
              <a:rPr lang="en-US" sz="1200" dirty="0">
                <a:solidFill>
                  <a:srgbClr val="4C4D4F"/>
                </a:solidFill>
                <a:latin typeface="Futura Std Book"/>
              </a:rPr>
              <a:t>Powerful, flexible mounting options Level 2 Charger</a:t>
            </a:r>
          </a:p>
        </p:txBody>
      </p:sp>
      <p:pic>
        <p:nvPicPr>
          <p:cNvPr id="34" name="Picture 33" descr="A picture containing dark&#10;&#10;Description automatically generated">
            <a:extLst>
              <a:ext uri="{FF2B5EF4-FFF2-40B4-BE49-F238E27FC236}">
                <a16:creationId xmlns:a16="http://schemas.microsoft.com/office/drawing/2014/main" id="{47DE2CBC-AC68-43F1-AF59-99336C147781}"/>
              </a:ext>
            </a:extLst>
          </p:cNvPr>
          <p:cNvPicPr>
            <a:picLocks noChangeAspect="1"/>
          </p:cNvPicPr>
          <p:nvPr/>
        </p:nvPicPr>
        <p:blipFill rotWithShape="1">
          <a:blip r:embed="rId9"/>
          <a:srcRect l="38326" r="37241"/>
          <a:stretch/>
        </p:blipFill>
        <p:spPr>
          <a:xfrm>
            <a:off x="5622327" y="3282387"/>
            <a:ext cx="1226653" cy="5020450"/>
          </a:xfrm>
          <a:prstGeom prst="rect">
            <a:avLst/>
          </a:prstGeom>
        </p:spPr>
      </p:pic>
      <p:cxnSp>
        <p:nvCxnSpPr>
          <p:cNvPr id="30" name="Straight Arrow Connector 29">
            <a:extLst>
              <a:ext uri="{FF2B5EF4-FFF2-40B4-BE49-F238E27FC236}">
                <a16:creationId xmlns:a16="http://schemas.microsoft.com/office/drawing/2014/main" id="{1CE1DD84-3CFB-5C87-0300-6207F9FDBD88}"/>
              </a:ext>
            </a:extLst>
          </p:cNvPr>
          <p:cNvCxnSpPr/>
          <p:nvPr/>
        </p:nvCxnSpPr>
        <p:spPr>
          <a:xfrm flipV="1">
            <a:off x="246063" y="6176503"/>
            <a:ext cx="1228952" cy="6807"/>
          </a:xfrm>
          <a:prstGeom prst="straightConnector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2DB82EA8-F973-970D-B036-5AAD6781C9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6589" y="4481550"/>
            <a:ext cx="2101743" cy="1576307"/>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5">
            <a:extLst>
              <a:ext uri="{FF2B5EF4-FFF2-40B4-BE49-F238E27FC236}">
                <a16:creationId xmlns:a16="http://schemas.microsoft.com/office/drawing/2014/main" id="{B5714739-D775-D04C-4074-D8667734C557}"/>
              </a:ext>
            </a:extLst>
          </p:cNvPr>
          <p:cNvSpPr txBox="1"/>
          <p:nvPr/>
        </p:nvSpPr>
        <p:spPr>
          <a:xfrm>
            <a:off x="1789455" y="6336508"/>
            <a:ext cx="1416012" cy="869469"/>
          </a:xfrm>
          <a:prstGeom prst="rect">
            <a:avLst/>
          </a:prstGeom>
        </p:spPr>
        <p:txBody>
          <a:bodyPr vert="horz" wrap="square" lIns="0" tIns="12700" rIns="0" bIns="0" rtlCol="0" anchor="t">
            <a:spAutoFit/>
          </a:bodyPr>
          <a:lstStyle/>
          <a:p>
            <a:pPr marL="12700">
              <a:lnSpc>
                <a:spcPct val="100000"/>
              </a:lnSpc>
              <a:spcBef>
                <a:spcPts val="100"/>
              </a:spcBef>
            </a:pPr>
            <a:r>
              <a:rPr lang="en-US" sz="1400" b="1" dirty="0">
                <a:solidFill>
                  <a:srgbClr val="4C4D4F"/>
                </a:solidFill>
                <a:latin typeface="Futura Std Medium"/>
                <a:cs typeface="Futura Std Medium"/>
              </a:rPr>
              <a:t>Mobile Charger</a:t>
            </a:r>
          </a:p>
          <a:p>
            <a:pPr marL="12700">
              <a:lnSpc>
                <a:spcPct val="100000"/>
              </a:lnSpc>
              <a:spcBef>
                <a:spcPts val="100"/>
              </a:spcBef>
            </a:pPr>
            <a:r>
              <a:rPr lang="en-US" sz="1400" dirty="0">
                <a:solidFill>
                  <a:srgbClr val="4C4D4F"/>
                </a:solidFill>
                <a:latin typeface="Futura Std Medium"/>
                <a:cs typeface="Futura Std Book"/>
              </a:rPr>
              <a:t>Level 2 Generator-Powered Charger</a:t>
            </a:r>
            <a:endParaRPr lang="en-US" sz="1200" dirty="0">
              <a:latin typeface="Futura Std Book"/>
              <a:cs typeface="Futura Std Book"/>
            </a:endParaRPr>
          </a:p>
          <a:p>
            <a:pPr marL="12700">
              <a:lnSpc>
                <a:spcPct val="100000"/>
              </a:lnSpc>
              <a:spcBef>
                <a:spcPts val="60"/>
              </a:spcBef>
            </a:pPr>
            <a:endParaRPr sz="1200" dirty="0">
              <a:latin typeface="Futura Std Book"/>
              <a:cs typeface="Futura Std Book"/>
            </a:endParaRPr>
          </a:p>
        </p:txBody>
      </p:sp>
      <p:cxnSp>
        <p:nvCxnSpPr>
          <p:cNvPr id="23" name="Straight Arrow Connector 22">
            <a:extLst>
              <a:ext uri="{FF2B5EF4-FFF2-40B4-BE49-F238E27FC236}">
                <a16:creationId xmlns:a16="http://schemas.microsoft.com/office/drawing/2014/main" id="{2650B2BC-CC37-69A3-CC4C-E7A58C17299F}"/>
              </a:ext>
            </a:extLst>
          </p:cNvPr>
          <p:cNvCxnSpPr/>
          <p:nvPr/>
        </p:nvCxnSpPr>
        <p:spPr>
          <a:xfrm flipV="1">
            <a:off x="1817336" y="6168279"/>
            <a:ext cx="1228952" cy="6807"/>
          </a:xfrm>
          <a:prstGeom prst="straightConnector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757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5A680E3-8951-4FA1-A05E-E8B56D9320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60" r="52148" b="700"/>
          <a:stretch/>
        </p:blipFill>
        <p:spPr>
          <a:xfrm>
            <a:off x="7034213" y="0"/>
            <a:ext cx="3935474" cy="8234611"/>
          </a:xfrm>
          <a:prstGeom prst="rect">
            <a:avLst/>
          </a:prstGeom>
        </p:spPr>
      </p:pic>
      <p:sp>
        <p:nvSpPr>
          <p:cNvPr id="10" name="TextBox 9">
            <a:extLst>
              <a:ext uri="{FF2B5EF4-FFF2-40B4-BE49-F238E27FC236}">
                <a16:creationId xmlns:a16="http://schemas.microsoft.com/office/drawing/2014/main" id="{7E821E69-7782-4F46-A3D7-DB52ACF1EA54}"/>
              </a:ext>
            </a:extLst>
          </p:cNvPr>
          <p:cNvSpPr txBox="1"/>
          <p:nvPr/>
        </p:nvSpPr>
        <p:spPr>
          <a:xfrm>
            <a:off x="386086" y="7663738"/>
            <a:ext cx="2198248" cy="215444"/>
          </a:xfrm>
          <a:prstGeom prst="rect">
            <a:avLst/>
          </a:prstGeom>
          <a:noFill/>
        </p:spPr>
        <p:txBody>
          <a:bodyPr wrap="square" rtlCol="0">
            <a:spAutoFit/>
          </a:bodyPr>
          <a:lstStyle/>
          <a:p>
            <a:pPr>
              <a:spcBef>
                <a:spcPts val="100"/>
              </a:spcBef>
            </a:pPr>
            <a:r>
              <a:rPr lang="en" sz="800">
                <a:solidFill>
                  <a:srgbClr val="4C4C4E"/>
                </a:solidFill>
                <a:latin typeface="Futura Std Book" panose="020B0502020204020303" pitchFamily="34" charset="0"/>
              </a:rPr>
              <a:t>BlinkCharging.com • (888) 998.2546 </a:t>
            </a:r>
          </a:p>
        </p:txBody>
      </p:sp>
      <p:sp>
        <p:nvSpPr>
          <p:cNvPr id="49" name="TextBox 48">
            <a:extLst>
              <a:ext uri="{FF2B5EF4-FFF2-40B4-BE49-F238E27FC236}">
                <a16:creationId xmlns:a16="http://schemas.microsoft.com/office/drawing/2014/main" id="{9B243C2A-999C-9640-840B-2FA347D110D5}"/>
              </a:ext>
            </a:extLst>
          </p:cNvPr>
          <p:cNvSpPr txBox="1"/>
          <p:nvPr/>
        </p:nvSpPr>
        <p:spPr>
          <a:xfrm>
            <a:off x="402645" y="893456"/>
            <a:ext cx="7317040" cy="430887"/>
          </a:xfrm>
          <a:prstGeom prst="rect">
            <a:avLst/>
          </a:prstGeom>
          <a:noFill/>
        </p:spPr>
        <p:txBody>
          <a:bodyPr wrap="square" lIns="91440" tIns="45720" rIns="91440" bIns="45720" rtlCol="0" anchor="t">
            <a:spAutoFit/>
          </a:bodyPr>
          <a:lstStyle/>
          <a:p>
            <a:r>
              <a:rPr lang="en" sz="2200">
                <a:solidFill>
                  <a:schemeClr val="accent6"/>
                </a:solidFill>
                <a:latin typeface="Futura Std Medium" panose="020B0502020204020303" pitchFamily="34" charset="0"/>
              </a:rPr>
              <a:t>The Blink Network</a:t>
            </a:r>
            <a:endParaRPr lang="en" sz="2000">
              <a:solidFill>
                <a:srgbClr val="4C4C4E"/>
              </a:solidFill>
              <a:latin typeface="Futura Std Book" panose="020B0502020204020303" pitchFamily="34" charset="0"/>
            </a:endParaRPr>
          </a:p>
        </p:txBody>
      </p:sp>
      <p:sp>
        <p:nvSpPr>
          <p:cNvPr id="22" name="TextBox 21">
            <a:extLst>
              <a:ext uri="{FF2B5EF4-FFF2-40B4-BE49-F238E27FC236}">
                <a16:creationId xmlns:a16="http://schemas.microsoft.com/office/drawing/2014/main" id="{937E2313-F48D-1842-849E-1AF0D7BBA866}"/>
              </a:ext>
            </a:extLst>
          </p:cNvPr>
          <p:cNvSpPr txBox="1"/>
          <p:nvPr/>
        </p:nvSpPr>
        <p:spPr>
          <a:xfrm>
            <a:off x="417873" y="1922930"/>
            <a:ext cx="5387119" cy="2416046"/>
          </a:xfrm>
          <a:prstGeom prst="rect">
            <a:avLst/>
          </a:prstGeom>
          <a:noFill/>
        </p:spPr>
        <p:txBody>
          <a:bodyPr wrap="square" rtlCol="0">
            <a:spAutoFit/>
          </a:bodyPr>
          <a:lstStyle/>
          <a:p>
            <a:pPr>
              <a:spcBef>
                <a:spcPts val="500"/>
              </a:spcBef>
            </a:pPr>
            <a:r>
              <a:rPr lang="en" sz="1400" b="1">
                <a:solidFill>
                  <a:srgbClr val="4C4C4E"/>
                </a:solidFill>
                <a:latin typeface="Futura Std Medium" panose="020B0502020204020303" pitchFamily="34" charset="0"/>
              </a:rPr>
              <a:t>Advantages</a:t>
            </a:r>
          </a:p>
          <a:p>
            <a:pPr marL="288000" indent="-180000">
              <a:spcBef>
                <a:spcPts val="500"/>
              </a:spcBef>
              <a:buFont typeface="Arial" panose="020B0604020202020204" pitchFamily="34" charset="0"/>
              <a:buChar char="•"/>
            </a:pPr>
            <a:r>
              <a:rPr lang="en" sz="1400">
                <a:solidFill>
                  <a:srgbClr val="4C4C4E"/>
                </a:solidFill>
                <a:latin typeface="Futura Std Book" panose="020B0502020204020303" pitchFamily="34" charset="0"/>
              </a:rPr>
              <a:t>Reporting capabilities include revenue, sustainability </a:t>
            </a:r>
            <a:br>
              <a:rPr lang="en" sz="1400">
                <a:solidFill>
                  <a:srgbClr val="4C4C4E"/>
                </a:solidFill>
                <a:latin typeface="Futura Std Book" panose="020B0502020204020303" pitchFamily="34" charset="0"/>
              </a:rPr>
            </a:br>
            <a:r>
              <a:rPr lang="en" sz="1400">
                <a:solidFill>
                  <a:srgbClr val="4C4C4E"/>
                </a:solidFill>
                <a:latin typeface="Futura Std Book" panose="020B0502020204020303" pitchFamily="34" charset="0"/>
              </a:rPr>
              <a:t>reports and more</a:t>
            </a:r>
          </a:p>
          <a:p>
            <a:pPr marL="288000" indent="-180000">
              <a:spcBef>
                <a:spcPts val="500"/>
              </a:spcBef>
              <a:buFont typeface="Arial" panose="020B0604020202020204" pitchFamily="34" charset="0"/>
              <a:buChar char="•"/>
            </a:pPr>
            <a:r>
              <a:rPr lang="en" sz="1400">
                <a:solidFill>
                  <a:srgbClr val="4C4C4E"/>
                </a:solidFill>
                <a:latin typeface="Futura Std Book" panose="020B0502020204020303" pitchFamily="34" charset="0"/>
              </a:rPr>
              <a:t>Remote EV station monitoring</a:t>
            </a:r>
          </a:p>
          <a:p>
            <a:pPr marL="288000" indent="-180000">
              <a:spcBef>
                <a:spcPts val="500"/>
              </a:spcBef>
              <a:buFont typeface="Arial" panose="020B0604020202020204" pitchFamily="34" charset="0"/>
              <a:buChar char="•"/>
            </a:pPr>
            <a:r>
              <a:rPr lang="en" sz="1400">
                <a:solidFill>
                  <a:srgbClr val="4C4C4E"/>
                </a:solidFill>
                <a:latin typeface="Futura Std Book" panose="020B0502020204020303" pitchFamily="34" charset="0"/>
              </a:rPr>
              <a:t>Streamlined payment processing</a:t>
            </a:r>
          </a:p>
          <a:p>
            <a:pPr marL="288000" indent="-180000">
              <a:spcBef>
                <a:spcPts val="500"/>
              </a:spcBef>
              <a:buFont typeface="Arial" panose="020B0604020202020204" pitchFamily="34" charset="0"/>
              <a:buChar char="•"/>
            </a:pPr>
            <a:r>
              <a:rPr lang="en" sz="1400">
                <a:solidFill>
                  <a:srgbClr val="4C4C4E"/>
                </a:solidFill>
                <a:latin typeface="Futura Std Book" panose="020B0502020204020303" pitchFamily="34" charset="0"/>
              </a:rPr>
              <a:t>Integration with Google, Apple, Blink and other popular </a:t>
            </a:r>
            <a:br>
              <a:rPr lang="en" sz="1400">
                <a:solidFill>
                  <a:srgbClr val="4C4C4E"/>
                </a:solidFill>
                <a:latin typeface="Futura Std Book" panose="020B0502020204020303" pitchFamily="34" charset="0"/>
              </a:rPr>
            </a:br>
            <a:r>
              <a:rPr lang="en" sz="1400">
                <a:solidFill>
                  <a:srgbClr val="4C4C4E"/>
                </a:solidFill>
                <a:latin typeface="Futura Std Book" panose="020B0502020204020303" pitchFamily="34" charset="0"/>
              </a:rPr>
              <a:t>map applications</a:t>
            </a:r>
          </a:p>
          <a:p>
            <a:pPr marL="288000" indent="-180000">
              <a:spcBef>
                <a:spcPts val="500"/>
              </a:spcBef>
              <a:buFont typeface="Arial" panose="020B0604020202020204" pitchFamily="34" charset="0"/>
              <a:buChar char="•"/>
            </a:pPr>
            <a:r>
              <a:rPr lang="en" sz="1400">
                <a:solidFill>
                  <a:srgbClr val="4C4C4E"/>
                </a:solidFill>
                <a:latin typeface="Futura Std Book" panose="020B0502020204020303" pitchFamily="34" charset="0"/>
              </a:rPr>
              <a:t>Charging station health monitoring and Level 1 and 2 support</a:t>
            </a:r>
          </a:p>
          <a:p>
            <a:pPr marL="288000" indent="-180000">
              <a:spcBef>
                <a:spcPts val="500"/>
              </a:spcBef>
              <a:buFont typeface="Arial" panose="020B0604020202020204" pitchFamily="34" charset="0"/>
              <a:buChar char="•"/>
            </a:pPr>
            <a:r>
              <a:rPr lang="en" sz="1400">
                <a:solidFill>
                  <a:srgbClr val="4C4C4E"/>
                </a:solidFill>
                <a:latin typeface="Futura Std Book" panose="020B0502020204020303" pitchFamily="34" charset="0"/>
              </a:rPr>
              <a:t>Flexible pricing controls at the station or user level</a:t>
            </a:r>
          </a:p>
        </p:txBody>
      </p:sp>
      <p:pic>
        <p:nvPicPr>
          <p:cNvPr id="26" name="Рисунок 25">
            <a:extLst>
              <a:ext uri="{FF2B5EF4-FFF2-40B4-BE49-F238E27FC236}">
                <a16:creationId xmlns:a16="http://schemas.microsoft.com/office/drawing/2014/main" id="{EEAB9B5A-FBF9-9D4A-9FFA-05DB607FD4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9248" y="477838"/>
            <a:ext cx="707571" cy="287451"/>
          </a:xfrm>
          <a:prstGeom prst="rect">
            <a:avLst/>
          </a:prstGeom>
        </p:spPr>
      </p:pic>
      <p:sp>
        <p:nvSpPr>
          <p:cNvPr id="12" name="TextBox 11">
            <a:extLst>
              <a:ext uri="{FF2B5EF4-FFF2-40B4-BE49-F238E27FC236}">
                <a16:creationId xmlns:a16="http://schemas.microsoft.com/office/drawing/2014/main" id="{C86B9CD9-7BA0-1649-AED5-567800736E9D}"/>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algn="r">
              <a:lnSpc>
                <a:spcPct val="150000"/>
              </a:lnSpc>
              <a:spcBef>
                <a:spcPts val="100"/>
              </a:spcBef>
            </a:pPr>
            <a:r>
              <a:rPr lang="en" sz="600">
                <a:solidFill>
                  <a:schemeClr val="bg1"/>
                </a:solidFill>
                <a:latin typeface="Futura Std Book"/>
              </a:rPr>
              <a:t>EV Charging Solutions with Blink</a:t>
            </a:r>
            <a:br>
              <a:rPr lang="en" sz="600">
                <a:latin typeface="Futura Std Book" panose="020B0502020204020303" pitchFamily="34" charset="0"/>
              </a:rPr>
            </a:br>
            <a:r>
              <a:rPr lang="en" sz="600">
                <a:solidFill>
                  <a:schemeClr val="bg1"/>
                </a:solidFill>
                <a:latin typeface="Futura Std Book"/>
              </a:rPr>
              <a:t>© 2023 Blink Charging Co.  All Rights Reserved.</a:t>
            </a:r>
          </a:p>
        </p:txBody>
      </p:sp>
      <p:sp>
        <p:nvSpPr>
          <p:cNvPr id="13" name="Прямоугольник 44">
            <a:extLst>
              <a:ext uri="{FF2B5EF4-FFF2-40B4-BE49-F238E27FC236}">
                <a16:creationId xmlns:a16="http://schemas.microsoft.com/office/drawing/2014/main" id="{0BBA03EA-6665-BE40-BAD6-F334BA90E078}"/>
              </a:ext>
            </a:extLst>
          </p:cNvPr>
          <p:cNvSpPr/>
          <p:nvPr/>
        </p:nvSpPr>
        <p:spPr>
          <a:xfrm>
            <a:off x="-17213" y="487464"/>
            <a:ext cx="2095934" cy="21544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14" name="TextBox 13">
            <a:extLst>
              <a:ext uri="{FF2B5EF4-FFF2-40B4-BE49-F238E27FC236}">
                <a16:creationId xmlns:a16="http://schemas.microsoft.com/office/drawing/2014/main" id="{7D08FEEA-564C-354C-A56A-E21E4F333A62}"/>
              </a:ext>
            </a:extLst>
          </p:cNvPr>
          <p:cNvSpPr txBox="1"/>
          <p:nvPr/>
        </p:nvSpPr>
        <p:spPr>
          <a:xfrm>
            <a:off x="374040" y="467946"/>
            <a:ext cx="1917028"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Blink Product Overview</a:t>
            </a:r>
          </a:p>
        </p:txBody>
      </p:sp>
      <p:sp>
        <p:nvSpPr>
          <p:cNvPr id="3" name="Text Placeholder 4">
            <a:extLst>
              <a:ext uri="{FF2B5EF4-FFF2-40B4-BE49-F238E27FC236}">
                <a16:creationId xmlns:a16="http://schemas.microsoft.com/office/drawing/2014/main" id="{420CA453-DCAD-0877-3895-B7E7A93BB4E5}"/>
              </a:ext>
            </a:extLst>
          </p:cNvPr>
          <p:cNvSpPr txBox="1">
            <a:spLocks/>
          </p:cNvSpPr>
          <p:nvPr/>
        </p:nvSpPr>
        <p:spPr>
          <a:xfrm>
            <a:off x="409575" y="1524001"/>
            <a:ext cx="5076825" cy="410232"/>
          </a:xfrm>
          <a:prstGeom prst="rect">
            <a:avLst/>
          </a:prstGeom>
        </p:spPr>
        <p:txBody>
          <a:bodyPr vert="horz" lIns="91440" tIns="45720" rIns="91440" bIns="45720" rtlCol="0" anchor="t">
            <a:normAutofit/>
          </a:bodyPr>
          <a:lstStyle>
            <a:lvl1pPr marL="0" indent="0" algn="l" defTabSz="1097280" rtl="0" eaLnBrk="1" latinLnBrk="0" hangingPunct="1">
              <a:lnSpc>
                <a:spcPct val="90000"/>
              </a:lnSpc>
              <a:spcBef>
                <a:spcPts val="1200"/>
              </a:spcBef>
              <a:buFont typeface="Arial" panose="020B0604020202020204" pitchFamily="34" charset="0"/>
              <a:buNone/>
              <a:defRPr sz="1600" b="0" i="0" kern="1200">
                <a:solidFill>
                  <a:srgbClr val="4C4C4E"/>
                </a:solidFill>
                <a:latin typeface="Futura Std Book" panose="020B0502020204020303"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4C4C4E"/>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4C4C4E"/>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defRPr/>
            </a:pPr>
            <a:r>
              <a:rPr lang="en-US" dirty="0">
                <a:latin typeface="Futura Std Book"/>
              </a:rPr>
              <a:t>The Power of Our Software Systems</a:t>
            </a:r>
            <a:endParaRPr lang="en-US" dirty="0">
              <a:ea typeface="+mn-ea"/>
              <a:cs typeface="+mn-cs"/>
            </a:endParaRPr>
          </a:p>
        </p:txBody>
      </p:sp>
    </p:spTree>
    <p:extLst>
      <p:ext uri="{BB962C8B-B14F-4D97-AF65-F5344CB8AC3E}">
        <p14:creationId xmlns:p14="http://schemas.microsoft.com/office/powerpoint/2010/main" val="3274735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0055"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in a suit smiling&#10;&#10;Description automatically generated with medium confidence">
            <a:extLst>
              <a:ext uri="{FF2B5EF4-FFF2-40B4-BE49-F238E27FC236}">
                <a16:creationId xmlns:a16="http://schemas.microsoft.com/office/drawing/2014/main" id="{48889189-33ED-5D9E-3077-294E5891507F}"/>
              </a:ext>
            </a:extLst>
          </p:cNvPr>
          <p:cNvPicPr>
            <a:picLocks noChangeAspect="1"/>
          </p:cNvPicPr>
          <p:nvPr/>
        </p:nvPicPr>
        <p:blipFill rotWithShape="1">
          <a:blip r:embed="rId2"/>
          <a:srcRect r="3540"/>
          <a:stretch/>
        </p:blipFill>
        <p:spPr>
          <a:xfrm>
            <a:off x="20" y="10"/>
            <a:ext cx="6469713" cy="8229590"/>
          </a:xfrm>
          <a:prstGeom prst="rect">
            <a:avLst/>
          </a:prstGeom>
        </p:spPr>
      </p:pic>
      <p:sp>
        <p:nvSpPr>
          <p:cNvPr id="4" name="TextBox 3">
            <a:extLst>
              <a:ext uri="{FF2B5EF4-FFF2-40B4-BE49-F238E27FC236}">
                <a16:creationId xmlns:a16="http://schemas.microsoft.com/office/drawing/2014/main" id="{4CCEB91E-0A27-980D-62B8-A800BAC6C5A6}"/>
              </a:ext>
            </a:extLst>
          </p:cNvPr>
          <p:cNvSpPr txBox="1"/>
          <p:nvPr/>
        </p:nvSpPr>
        <p:spPr>
          <a:xfrm>
            <a:off x="6925451" y="2658139"/>
            <a:ext cx="3455581" cy="1169551"/>
          </a:xfrm>
          <a:prstGeom prst="rect">
            <a:avLst/>
          </a:prstGeom>
          <a:noFill/>
        </p:spPr>
        <p:txBody>
          <a:bodyPr wrap="square" rtlCol="0">
            <a:spAutoFit/>
          </a:bodyPr>
          <a:lstStyle/>
          <a:p>
            <a:r>
              <a:rPr lang="en-US" sz="2800" b="1" dirty="0"/>
              <a:t>Mark LaVigne PhD</a:t>
            </a:r>
          </a:p>
          <a:p>
            <a:r>
              <a:rPr lang="en-US" sz="2400" dirty="0"/>
              <a:t>Deputy Director</a:t>
            </a:r>
          </a:p>
          <a:p>
            <a:endParaRPr lang="en-US" dirty="0"/>
          </a:p>
        </p:txBody>
      </p:sp>
      <p:pic>
        <p:nvPicPr>
          <p:cNvPr id="6" name="Picture 5" descr="Text&#10;&#10;Description automatically generated">
            <a:extLst>
              <a:ext uri="{FF2B5EF4-FFF2-40B4-BE49-F238E27FC236}">
                <a16:creationId xmlns:a16="http://schemas.microsoft.com/office/drawing/2014/main" id="{B31BF856-436D-3FA0-88D3-8983EDFBE43A}"/>
              </a:ext>
            </a:extLst>
          </p:cNvPr>
          <p:cNvPicPr>
            <a:picLocks noChangeAspect="1"/>
          </p:cNvPicPr>
          <p:nvPr/>
        </p:nvPicPr>
        <p:blipFill>
          <a:blip r:embed="rId3"/>
          <a:stretch>
            <a:fillRect/>
          </a:stretch>
        </p:blipFill>
        <p:spPr>
          <a:xfrm>
            <a:off x="6925451" y="3718959"/>
            <a:ext cx="2356772" cy="791681"/>
          </a:xfrm>
          <a:prstGeom prst="rect">
            <a:avLst/>
          </a:prstGeom>
        </p:spPr>
      </p:pic>
    </p:spTree>
    <p:extLst>
      <p:ext uri="{BB962C8B-B14F-4D97-AF65-F5344CB8AC3E}">
        <p14:creationId xmlns:p14="http://schemas.microsoft.com/office/powerpoint/2010/main" val="310161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9EBF567-7E0A-364D-901E-EFD00AA21F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34213" y="-1"/>
            <a:ext cx="4019233" cy="8229601"/>
          </a:xfrm>
          <a:prstGeom prst="rect">
            <a:avLst/>
          </a:prstGeom>
        </p:spPr>
      </p:pic>
      <p:pic>
        <p:nvPicPr>
          <p:cNvPr id="26" name="Рисунок 25">
            <a:extLst>
              <a:ext uri="{FF2B5EF4-FFF2-40B4-BE49-F238E27FC236}">
                <a16:creationId xmlns:a16="http://schemas.microsoft.com/office/drawing/2014/main" id="{EEAB9B5A-FBF9-9D4A-9FFA-05DB607FD4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9248" y="477838"/>
            <a:ext cx="707571" cy="287451"/>
          </a:xfrm>
          <a:prstGeom prst="rect">
            <a:avLst/>
          </a:prstGeom>
        </p:spPr>
      </p:pic>
      <p:sp>
        <p:nvSpPr>
          <p:cNvPr id="22" name="TextBox 21">
            <a:extLst>
              <a:ext uri="{FF2B5EF4-FFF2-40B4-BE49-F238E27FC236}">
                <a16:creationId xmlns:a16="http://schemas.microsoft.com/office/drawing/2014/main" id="{59F8731C-65CA-CD46-9137-D72031BB8BD8}"/>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50000"/>
              </a:lnSpc>
              <a:spcBef>
                <a:spcPts val="100"/>
              </a:spcBef>
              <a:spcAft>
                <a:spcPts val="0"/>
              </a:spcAft>
              <a:buClrTx/>
              <a:buSzTx/>
              <a:buFontTx/>
              <a:buNone/>
              <a:tabLst/>
              <a:defRPr/>
            </a:pPr>
            <a:r>
              <a:rPr kumimoji="0" lang="en" sz="600" b="0" i="0" u="none" strike="noStrike" kern="1200" cap="none" spc="0" normalizeH="0" baseline="0" noProof="0">
                <a:ln>
                  <a:noFill/>
                </a:ln>
                <a:solidFill>
                  <a:srgbClr val="FFFFFF"/>
                </a:solidFill>
                <a:effectLst/>
                <a:uLnTx/>
                <a:uFillTx/>
                <a:latin typeface="Futura Std Book"/>
              </a:rPr>
              <a:t>EV Charging Solutions with Blink</a:t>
            </a:r>
            <a:br>
              <a:rPr lang="en" sz="600" b="0" i="0" u="none" strike="noStrike" kern="1200" cap="none" spc="0" normalizeH="0" baseline="0" noProof="0">
                <a:ln>
                  <a:noFill/>
                </a:ln>
                <a:effectLst/>
                <a:uLnTx/>
                <a:uFillTx/>
                <a:latin typeface="Futura Std Book" panose="020B0502020204020303" pitchFamily="34" charset="0"/>
              </a:rPr>
            </a:br>
            <a:r>
              <a:rPr kumimoji="0" lang="en" sz="600" b="0" i="0" u="none" strike="noStrike" kern="1200" cap="none" spc="0" normalizeH="0" baseline="0" noProof="0">
                <a:ln>
                  <a:noFill/>
                </a:ln>
                <a:solidFill>
                  <a:srgbClr val="FFFFFF"/>
                </a:solidFill>
                <a:effectLst/>
                <a:uLnTx/>
                <a:uFillTx/>
                <a:latin typeface="Futura Std Book"/>
              </a:rPr>
              <a:t>© </a:t>
            </a:r>
            <a:r>
              <a:rPr lang="en" sz="600">
                <a:solidFill>
                  <a:srgbClr val="FFFFFF"/>
                </a:solidFill>
                <a:latin typeface="Futura Std Book"/>
              </a:rPr>
              <a:t>2023</a:t>
            </a:r>
            <a:r>
              <a:rPr kumimoji="0" lang="en" sz="600" b="0" i="0" u="none" strike="noStrike" kern="1200" cap="none" spc="0" normalizeH="0" baseline="0" noProof="0">
                <a:ln>
                  <a:noFill/>
                </a:ln>
                <a:solidFill>
                  <a:srgbClr val="FFFFFF"/>
                </a:solidFill>
                <a:effectLst/>
                <a:uLnTx/>
                <a:uFillTx/>
                <a:latin typeface="Futura Std Book"/>
              </a:rPr>
              <a:t> Blink Charging Co.  All Rights Reserved.</a:t>
            </a:r>
          </a:p>
        </p:txBody>
      </p:sp>
      <p:pic>
        <p:nvPicPr>
          <p:cNvPr id="41" name="Рисунок 25">
            <a:extLst>
              <a:ext uri="{FF2B5EF4-FFF2-40B4-BE49-F238E27FC236}">
                <a16:creationId xmlns:a16="http://schemas.microsoft.com/office/drawing/2014/main" id="{213D45F4-CDB3-8B46-A971-62FF9282CE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9248" y="477838"/>
            <a:ext cx="707571" cy="287451"/>
          </a:xfrm>
          <a:prstGeom prst="rect">
            <a:avLst/>
          </a:prstGeom>
        </p:spPr>
      </p:pic>
      <p:sp>
        <p:nvSpPr>
          <p:cNvPr id="42" name="TextBox 41">
            <a:extLst>
              <a:ext uri="{FF2B5EF4-FFF2-40B4-BE49-F238E27FC236}">
                <a16:creationId xmlns:a16="http://schemas.microsoft.com/office/drawing/2014/main" id="{65B5DD3C-5E7C-104A-A4FE-71EEFC85F1C9}"/>
              </a:ext>
            </a:extLst>
          </p:cNvPr>
          <p:cNvSpPr txBox="1"/>
          <p:nvPr/>
        </p:nvSpPr>
        <p:spPr>
          <a:xfrm>
            <a:off x="823597" y="4550598"/>
            <a:ext cx="5743886" cy="772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rPr>
              <a:t>Hybrid Owned</a:t>
            </a:r>
          </a:p>
          <a:p>
            <a:pPr marL="0" marR="0" lvl="0" indent="0" algn="l" defTabSz="109728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4C4C4E"/>
                </a:solidFill>
                <a:effectLst/>
                <a:uLnTx/>
                <a:uFillTx/>
                <a:latin typeface="Futura Std Book" panose="020B0502020204020303" pitchFamily="34" charset="0"/>
                <a:ea typeface="+mn-ea"/>
                <a:cs typeface="+mn-cs"/>
              </a:rPr>
              <a:t>This revenue share model splits the costs and the revenue generated with your location and Blink to provide publicly accessible EV chargers.</a:t>
            </a:r>
            <a:endParaRPr kumimoji="0" lang="en" sz="14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endParaRPr>
          </a:p>
        </p:txBody>
      </p:sp>
      <p:sp>
        <p:nvSpPr>
          <p:cNvPr id="43" name="TextBox 42">
            <a:extLst>
              <a:ext uri="{FF2B5EF4-FFF2-40B4-BE49-F238E27FC236}">
                <a16:creationId xmlns:a16="http://schemas.microsoft.com/office/drawing/2014/main" id="{A80CFE07-3B90-7941-87A6-03072442F5C4}"/>
              </a:ext>
            </a:extLst>
          </p:cNvPr>
          <p:cNvSpPr txBox="1"/>
          <p:nvPr/>
        </p:nvSpPr>
        <p:spPr>
          <a:xfrm>
            <a:off x="823596" y="2032270"/>
            <a:ext cx="5117353" cy="9665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rPr>
              <a:t>Host Owned</a:t>
            </a:r>
          </a:p>
          <a:p>
            <a:pPr marL="0" marR="0" lvl="0" indent="0" algn="l" defTabSz="109728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4C4C4E"/>
                </a:solidFill>
                <a:effectLst/>
                <a:uLnTx/>
                <a:uFillTx/>
                <a:latin typeface="Futura Std Book" panose="020B0502020204020303" pitchFamily="34" charset="0"/>
                <a:ea typeface="+mn-ea"/>
                <a:cs typeface="+mn-cs"/>
              </a:rPr>
              <a:t>Purchase Blink chargers with local, regional, or state funding opportunities. Find out if you qualify at </a:t>
            </a:r>
            <a:r>
              <a:rPr kumimoji="0" lang="en-US" sz="1400" b="0" i="0" u="sng" strike="noStrike" kern="1200" cap="none" spc="0" normalizeH="0" baseline="0" noProof="0" dirty="0">
                <a:ln>
                  <a:noFill/>
                </a:ln>
                <a:solidFill>
                  <a:schemeClr val="accent6"/>
                </a:solidFill>
                <a:effectLst/>
                <a:uLnTx/>
                <a:uFillTx/>
                <a:latin typeface="Futura Std Book" panose="020B0502020204020303" pitchFamily="34" charset="0"/>
                <a:ea typeface="+mn-ea"/>
                <a:cs typeface="+mn-cs"/>
              </a:rPr>
              <a:t>Blinkcharging.com/Businesses/Commercial-Incentives </a:t>
            </a:r>
            <a:endParaRPr kumimoji="0" lang="en" sz="1400" b="0" i="0" u="sng" strike="noStrike" kern="1200" cap="none" spc="0" normalizeH="0" baseline="0" noProof="0">
              <a:ln>
                <a:noFill/>
              </a:ln>
              <a:solidFill>
                <a:schemeClr val="accent6"/>
              </a:solidFill>
              <a:effectLst/>
              <a:uLnTx/>
              <a:uFillTx/>
              <a:latin typeface="Futura Std Book" panose="020B0502020204020303" pitchFamily="34" charset="0"/>
              <a:ea typeface="+mn-ea"/>
              <a:cs typeface="+mn-cs"/>
            </a:endParaRPr>
          </a:p>
        </p:txBody>
      </p:sp>
      <p:sp>
        <p:nvSpPr>
          <p:cNvPr id="44" name="TextBox 43">
            <a:extLst>
              <a:ext uri="{FF2B5EF4-FFF2-40B4-BE49-F238E27FC236}">
                <a16:creationId xmlns:a16="http://schemas.microsoft.com/office/drawing/2014/main" id="{AE1A0457-0CAF-064A-B0E8-2BECFF590792}"/>
              </a:ext>
            </a:extLst>
          </p:cNvPr>
          <p:cNvSpPr txBox="1"/>
          <p:nvPr/>
        </p:nvSpPr>
        <p:spPr>
          <a:xfrm>
            <a:off x="823597" y="3277429"/>
            <a:ext cx="5557620" cy="9665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rPr>
              <a:t>Blink as a Service</a:t>
            </a:r>
          </a:p>
          <a:p>
            <a:pPr marL="0" marR="0" lvl="0" indent="0" algn="l" defTabSz="109728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4C4C4E"/>
                </a:solidFill>
                <a:effectLst/>
                <a:uLnTx/>
                <a:uFillTx/>
                <a:latin typeface="Futura Std Book" panose="020B0502020204020303" pitchFamily="34" charset="0"/>
                <a:ea typeface="+mn-ea"/>
                <a:cs typeface="+mn-cs"/>
              </a:rPr>
              <a:t>Looking to simply pay a low flat fee each month to offer chargers? Through the Blink as a Service program costs start as low as $99/month.</a:t>
            </a:r>
            <a:endParaRPr kumimoji="0" lang="en" sz="14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endParaRPr>
          </a:p>
        </p:txBody>
      </p:sp>
      <p:pic>
        <p:nvPicPr>
          <p:cNvPr id="45" name="Рисунок 7">
            <a:extLst>
              <a:ext uri="{FF2B5EF4-FFF2-40B4-BE49-F238E27FC236}">
                <a16:creationId xmlns:a16="http://schemas.microsoft.com/office/drawing/2014/main" id="{7FF71AA8-4A69-804F-B387-2BF3F1A567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514" y="3275452"/>
            <a:ext cx="463402" cy="463402"/>
          </a:xfrm>
          <a:prstGeom prst="rect">
            <a:avLst/>
          </a:prstGeom>
        </p:spPr>
      </p:pic>
      <p:pic>
        <p:nvPicPr>
          <p:cNvPr id="46" name="Рисунок 10">
            <a:extLst>
              <a:ext uri="{FF2B5EF4-FFF2-40B4-BE49-F238E27FC236}">
                <a16:creationId xmlns:a16="http://schemas.microsoft.com/office/drawing/2014/main" id="{3CE79BE2-9368-6A45-A750-7575D54527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8142" y="2000613"/>
            <a:ext cx="644879" cy="644879"/>
          </a:xfrm>
          <a:prstGeom prst="rect">
            <a:avLst/>
          </a:prstGeom>
        </p:spPr>
      </p:pic>
      <p:pic>
        <p:nvPicPr>
          <p:cNvPr id="48" name="Рисунок 15">
            <a:extLst>
              <a:ext uri="{FF2B5EF4-FFF2-40B4-BE49-F238E27FC236}">
                <a16:creationId xmlns:a16="http://schemas.microsoft.com/office/drawing/2014/main" id="{00C188E9-CB76-7444-96A3-9023C9D9FF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0213" y="4538357"/>
            <a:ext cx="434211" cy="434211"/>
          </a:xfrm>
          <a:prstGeom prst="rect">
            <a:avLst/>
          </a:prstGeom>
        </p:spPr>
      </p:pic>
      <p:sp>
        <p:nvSpPr>
          <p:cNvPr id="52" name="TextBox 51">
            <a:extLst>
              <a:ext uri="{FF2B5EF4-FFF2-40B4-BE49-F238E27FC236}">
                <a16:creationId xmlns:a16="http://schemas.microsoft.com/office/drawing/2014/main" id="{7EA21344-6552-1249-99EA-7BAD12F8A4DF}"/>
              </a:ext>
            </a:extLst>
          </p:cNvPr>
          <p:cNvSpPr txBox="1"/>
          <p:nvPr/>
        </p:nvSpPr>
        <p:spPr>
          <a:xfrm>
            <a:off x="823595" y="5634356"/>
            <a:ext cx="574388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C4C4E"/>
                </a:solidFill>
                <a:effectLst/>
                <a:uLnTx/>
                <a:uFillTx/>
                <a:latin typeface="Futura Std Medium" panose="020B0502020204020303" pitchFamily="34" charset="0"/>
                <a:ea typeface="+mn-ea"/>
                <a:cs typeface="+mn-cs"/>
              </a:rPr>
              <a:t>Blink Owned Turn Key</a:t>
            </a:r>
            <a:endParaRPr kumimoji="0" lang="ru-RU" sz="1400" b="1" i="0" u="none" strike="noStrike" kern="1200" cap="none" spc="0" normalizeH="0" baseline="0" noProof="0">
              <a:ln>
                <a:noFill/>
              </a:ln>
              <a:solidFill>
                <a:srgbClr val="4C4C4E"/>
              </a:solidFill>
              <a:effectLst/>
              <a:uLnTx/>
              <a:uFillTx/>
              <a:latin typeface="Futura Std Medium" panose="020B05020202040203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solidFill>
                <a:effectLst/>
                <a:uLnTx/>
                <a:uFillTx/>
                <a:latin typeface="Futura Std Book" panose="020B0502020204020303" pitchFamily="34" charset="0"/>
                <a:ea typeface="+mn-ea"/>
                <a:cs typeface="+mn-cs"/>
              </a:rPr>
              <a:t>If you have a high-traffic location that isn’t 1 mile from a corridor, you may qualify for the Blink Owned Turn Key offering. Blink will provide the installation, equipment, operations, and administration of EV charging equipment at no cost to you.</a:t>
            </a:r>
            <a:endParaRPr kumimoji="0" lang="en" sz="1400" b="0" i="0" u="none" strike="noStrike" kern="1200" cap="none" spc="0" normalizeH="0" baseline="0" noProof="0">
              <a:ln>
                <a:noFill/>
              </a:ln>
              <a:solidFill>
                <a:srgbClr val="4C4C4E"/>
              </a:solidFill>
              <a:effectLst/>
              <a:uLnTx/>
              <a:uFillTx/>
              <a:latin typeface="Futura Std Book" panose="020B0502020204020303" pitchFamily="34" charset="0"/>
              <a:ea typeface="+mn-ea"/>
              <a:cs typeface="+mn-cs"/>
            </a:endParaRPr>
          </a:p>
        </p:txBody>
      </p:sp>
      <p:pic>
        <p:nvPicPr>
          <p:cNvPr id="53" name="Рисунок 19">
            <a:extLst>
              <a:ext uri="{FF2B5EF4-FFF2-40B4-BE49-F238E27FC236}">
                <a16:creationId xmlns:a16="http://schemas.microsoft.com/office/drawing/2014/main" id="{D68D38FA-ED69-A24A-80A2-1ABC1A2EF1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9149" y="5575084"/>
            <a:ext cx="474996" cy="474996"/>
          </a:xfrm>
          <a:prstGeom prst="rect">
            <a:avLst/>
          </a:prstGeom>
        </p:spPr>
      </p:pic>
      <p:sp>
        <p:nvSpPr>
          <p:cNvPr id="8" name="Text Placeholder 7">
            <a:extLst>
              <a:ext uri="{FF2B5EF4-FFF2-40B4-BE49-F238E27FC236}">
                <a16:creationId xmlns:a16="http://schemas.microsoft.com/office/drawing/2014/main" id="{C4425172-3EDF-4F5F-A682-09B66AF398DC}"/>
              </a:ext>
            </a:extLst>
          </p:cNvPr>
          <p:cNvSpPr>
            <a:spLocks noGrp="1"/>
          </p:cNvSpPr>
          <p:nvPr>
            <p:ph type="body" sz="quarter" idx="12"/>
          </p:nvPr>
        </p:nvSpPr>
        <p:spPr>
          <a:xfrm>
            <a:off x="409575" y="1019176"/>
            <a:ext cx="5117353" cy="370569"/>
          </a:xfrm>
        </p:spPr>
        <p:txBody>
          <a:bodyPr vert="horz" lIns="91440" tIns="45720" rIns="91440" bIns="45720" rtlCol="0" anchor="t">
            <a:normAutofit lnSpcReduction="10000"/>
          </a:bodyPr>
          <a:lstStyle/>
          <a:p>
            <a:r>
              <a:rPr lang="en-US" dirty="0">
                <a:solidFill>
                  <a:schemeClr val="accent6"/>
                </a:solidFill>
                <a:latin typeface="Futura Std Medium"/>
              </a:rPr>
              <a:t>Blink Opportunities</a:t>
            </a:r>
          </a:p>
        </p:txBody>
      </p:sp>
      <p:sp>
        <p:nvSpPr>
          <p:cNvPr id="17" name="Text Placeholder 4">
            <a:extLst>
              <a:ext uri="{FF2B5EF4-FFF2-40B4-BE49-F238E27FC236}">
                <a16:creationId xmlns:a16="http://schemas.microsoft.com/office/drawing/2014/main" id="{AB0E444E-B0BB-2241-AFA0-316C6CF0FCFA}"/>
              </a:ext>
            </a:extLst>
          </p:cNvPr>
          <p:cNvSpPr txBox="1">
            <a:spLocks/>
          </p:cNvSpPr>
          <p:nvPr/>
        </p:nvSpPr>
        <p:spPr>
          <a:xfrm>
            <a:off x="409575" y="1524001"/>
            <a:ext cx="5076825" cy="410232"/>
          </a:xfrm>
          <a:prstGeom prst="rect">
            <a:avLst/>
          </a:prstGeom>
        </p:spPr>
        <p:txBody>
          <a:bodyPr vert="horz" lIns="91440" tIns="45720" rIns="91440" bIns="45720" rtlCol="0">
            <a:normAutofit/>
          </a:bodyPr>
          <a:lstStyle>
            <a:lvl1pPr marL="0" indent="0" algn="l" defTabSz="1097280" rtl="0" eaLnBrk="1" latinLnBrk="0" hangingPunct="1">
              <a:lnSpc>
                <a:spcPct val="90000"/>
              </a:lnSpc>
              <a:spcBef>
                <a:spcPts val="1200"/>
              </a:spcBef>
              <a:buFont typeface="Arial" panose="020B0604020202020204" pitchFamily="34" charset="0"/>
              <a:buNone/>
              <a:defRPr sz="1600" b="0" i="0" kern="1200">
                <a:solidFill>
                  <a:srgbClr val="4C4C4E"/>
                </a:solidFill>
                <a:latin typeface="Futura Std Book" panose="020B0502020204020303"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4C4C4E"/>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4C4C4E"/>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l"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C4C4E"/>
                </a:solidFill>
                <a:effectLst/>
                <a:uLnTx/>
                <a:uFillTx/>
                <a:latin typeface="Futura Std Book" panose="020B0502020204020303" pitchFamily="34" charset="0"/>
                <a:ea typeface="+mn-ea"/>
                <a:cs typeface="+mn-cs"/>
              </a:rPr>
              <a:t>Blink Business Models</a:t>
            </a:r>
          </a:p>
        </p:txBody>
      </p:sp>
      <p:sp>
        <p:nvSpPr>
          <p:cNvPr id="6" name="Прямоугольник 44">
            <a:extLst>
              <a:ext uri="{FF2B5EF4-FFF2-40B4-BE49-F238E27FC236}">
                <a16:creationId xmlns:a16="http://schemas.microsoft.com/office/drawing/2014/main" id="{C3B7299C-0C97-66CF-EDE7-73A4D71B8A4D}"/>
              </a:ext>
            </a:extLst>
          </p:cNvPr>
          <p:cNvSpPr/>
          <p:nvPr/>
        </p:nvSpPr>
        <p:spPr>
          <a:xfrm>
            <a:off x="-17213" y="487464"/>
            <a:ext cx="2095934" cy="21544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9" name="TextBox 8">
            <a:extLst>
              <a:ext uri="{FF2B5EF4-FFF2-40B4-BE49-F238E27FC236}">
                <a16:creationId xmlns:a16="http://schemas.microsoft.com/office/drawing/2014/main" id="{409962C1-1270-869B-EEE4-ACDC81FDE5AD}"/>
              </a:ext>
            </a:extLst>
          </p:cNvPr>
          <p:cNvSpPr txBox="1"/>
          <p:nvPr/>
        </p:nvSpPr>
        <p:spPr>
          <a:xfrm>
            <a:off x="374040" y="467946"/>
            <a:ext cx="1917028"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Blink Product Overview</a:t>
            </a:r>
          </a:p>
        </p:txBody>
      </p:sp>
    </p:spTree>
    <p:extLst>
      <p:ext uri="{BB962C8B-B14F-4D97-AF65-F5344CB8AC3E}">
        <p14:creationId xmlns:p14="http://schemas.microsoft.com/office/powerpoint/2010/main" val="113871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screenshot, businesscard, accessory&#10;&#10;Description automatically generated">
            <a:extLst>
              <a:ext uri="{FF2B5EF4-FFF2-40B4-BE49-F238E27FC236}">
                <a16:creationId xmlns:a16="http://schemas.microsoft.com/office/drawing/2014/main" id="{B56A94F5-BFC4-124B-8E05-BB19DCA455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52" y="3632650"/>
            <a:ext cx="10994052" cy="3129532"/>
          </a:xfrm>
          <a:prstGeom prst="rect">
            <a:avLst/>
          </a:prstGeom>
        </p:spPr>
      </p:pic>
      <p:pic>
        <p:nvPicPr>
          <p:cNvPr id="12" name="Рисунок 7">
            <a:extLst>
              <a:ext uri="{FF2B5EF4-FFF2-40B4-BE49-F238E27FC236}">
                <a16:creationId xmlns:a16="http://schemas.microsoft.com/office/drawing/2014/main" id="{8070EB96-525E-3B4C-A235-7A27BD0AAA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4" name="Text Placeholder 3">
            <a:extLst>
              <a:ext uri="{FF2B5EF4-FFF2-40B4-BE49-F238E27FC236}">
                <a16:creationId xmlns:a16="http://schemas.microsoft.com/office/drawing/2014/main" id="{573E2739-5A3F-F8AA-ADAE-0B365BE13909}"/>
              </a:ext>
            </a:extLst>
          </p:cNvPr>
          <p:cNvSpPr>
            <a:spLocks noGrp="1"/>
          </p:cNvSpPr>
          <p:nvPr>
            <p:ph type="body" sz="quarter" idx="14"/>
          </p:nvPr>
        </p:nvSpPr>
        <p:spPr>
          <a:xfrm>
            <a:off x="409576" y="1879930"/>
            <a:ext cx="10097244" cy="1752720"/>
          </a:xfrm>
        </p:spPr>
        <p:txBody>
          <a:bodyPr/>
          <a:lstStyle/>
          <a:p>
            <a:pPr marL="117475" indent="0">
              <a:spcBef>
                <a:spcPts val="700"/>
              </a:spcBef>
              <a:buNone/>
            </a:pPr>
            <a:r>
              <a:rPr lang="en-US" sz="1600" b="1" dirty="0">
                <a:solidFill>
                  <a:srgbClr val="70AD47"/>
                </a:solidFill>
                <a:latin typeface="Futura Std Medium" panose="020B0502020204020303" pitchFamily="34" charset="0"/>
              </a:rPr>
              <a:t>Blink will help you understand the most cost-effective way to deploy EV chargers at your property.</a:t>
            </a:r>
          </a:p>
          <a:p>
            <a:pPr marL="117475" indent="0">
              <a:spcBef>
                <a:spcPts val="700"/>
              </a:spcBef>
              <a:buNone/>
            </a:pPr>
            <a:r>
              <a:rPr lang="en-US" sz="1600" dirty="0">
                <a:solidFill>
                  <a:srgbClr val="4C4C4E"/>
                </a:solidFill>
                <a:latin typeface="Futura Std Book" panose="020B0502020204020303" pitchFamily="34" charset="0"/>
              </a:rPr>
              <a:t>From early conversations to the initial site walk-through site prep and installation, our team will help you understand where and how to deploy chargers and promote them to EV drivers.</a:t>
            </a:r>
          </a:p>
          <a:p>
            <a:pPr marL="117475" indent="0">
              <a:buNone/>
            </a:pPr>
            <a:endParaRPr lang="en-US" dirty="0"/>
          </a:p>
        </p:txBody>
      </p:sp>
      <p:sp>
        <p:nvSpPr>
          <p:cNvPr id="7" name="Text Placeholder 3">
            <a:extLst>
              <a:ext uri="{FF2B5EF4-FFF2-40B4-BE49-F238E27FC236}">
                <a16:creationId xmlns:a16="http://schemas.microsoft.com/office/drawing/2014/main" id="{FB0B9C87-992F-2842-AAE5-43309C429757}"/>
              </a:ext>
            </a:extLst>
          </p:cNvPr>
          <p:cNvSpPr>
            <a:spLocks noGrp="1"/>
          </p:cNvSpPr>
          <p:nvPr>
            <p:ph type="body" sz="quarter" idx="12"/>
          </p:nvPr>
        </p:nvSpPr>
        <p:spPr/>
        <p:txBody>
          <a:bodyPr>
            <a:normAutofit lnSpcReduction="10000"/>
          </a:bodyPr>
          <a:lstStyle/>
          <a:p>
            <a:r>
              <a:rPr lang="en-US" dirty="0"/>
              <a:t>How to Install an EV Charging Station</a:t>
            </a:r>
          </a:p>
        </p:txBody>
      </p:sp>
      <p:sp>
        <p:nvSpPr>
          <p:cNvPr id="2" name="TextBox 1">
            <a:extLst>
              <a:ext uri="{FF2B5EF4-FFF2-40B4-BE49-F238E27FC236}">
                <a16:creationId xmlns:a16="http://schemas.microsoft.com/office/drawing/2014/main" id="{4B481F1C-AE20-571C-5032-796068B9C1D2}"/>
              </a:ext>
            </a:extLst>
          </p:cNvPr>
          <p:cNvSpPr txBox="1"/>
          <p:nvPr/>
        </p:nvSpPr>
        <p:spPr>
          <a:xfrm>
            <a:off x="413796" y="467946"/>
            <a:ext cx="1648920"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Planning Your Project</a:t>
            </a:r>
          </a:p>
        </p:txBody>
      </p:sp>
      <p:sp>
        <p:nvSpPr>
          <p:cNvPr id="8" name="Rectangle 7">
            <a:extLst>
              <a:ext uri="{FF2B5EF4-FFF2-40B4-BE49-F238E27FC236}">
                <a16:creationId xmlns:a16="http://schemas.microsoft.com/office/drawing/2014/main" id="{4A10C029-11E1-FB9F-01A9-79C384BC6C51}"/>
              </a:ext>
            </a:extLst>
          </p:cNvPr>
          <p:cNvSpPr/>
          <p:nvPr/>
        </p:nvSpPr>
        <p:spPr>
          <a:xfrm>
            <a:off x="8583168" y="7571231"/>
            <a:ext cx="2194560" cy="57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FA63CC3-FC2E-F674-88F7-73CEF236C15D}"/>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50000"/>
              </a:lnSpc>
              <a:spcBef>
                <a:spcPts val="10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a:rPr>
              <a:t>EV Charging Solutions with Blink</a:t>
            </a:r>
            <a:br>
              <a:rPr lang="en" sz="600" b="0" i="0" u="none" strike="noStrike" kern="1200" cap="none" spc="0" normalizeH="0" baseline="0" noProof="0">
                <a:ln>
                  <a:noFill/>
                </a:ln>
                <a:solidFill>
                  <a:srgbClr val="4C4C4E"/>
                </a:solidFill>
                <a:effectLst/>
                <a:uLnTx/>
                <a:uFillTx/>
                <a:latin typeface="Futura Std Book" panose="020B0502020204020303" pitchFamily="34" charset="0"/>
              </a:rPr>
            </a:br>
            <a:r>
              <a:rPr kumimoji="0" lang="en" sz="600" b="0" i="0" u="none" strike="noStrike" kern="1200" cap="none" spc="0" normalizeH="0" baseline="0" noProof="0">
                <a:ln>
                  <a:noFill/>
                </a:ln>
                <a:solidFill>
                  <a:srgbClr val="4C4C4E"/>
                </a:solidFill>
                <a:effectLst/>
                <a:uLnTx/>
                <a:uFillTx/>
                <a:latin typeface="Futura Std Book"/>
              </a:rPr>
              <a:t>© </a:t>
            </a:r>
            <a:r>
              <a:rPr lang="en" sz="600">
                <a:solidFill>
                  <a:srgbClr val="4C4C4E"/>
                </a:solidFill>
                <a:latin typeface="Futura Std Book"/>
              </a:rPr>
              <a:t>2023</a:t>
            </a:r>
            <a:r>
              <a:rPr kumimoji="0" lang="en" sz="600" b="0" i="0" u="none" strike="noStrike" kern="1200" cap="none" spc="0" normalizeH="0" baseline="0" noProof="0">
                <a:ln>
                  <a:noFill/>
                </a:ln>
                <a:solidFill>
                  <a:srgbClr val="4C4C4E"/>
                </a:solidFill>
                <a:effectLst/>
                <a:uLnTx/>
                <a:uFillTx/>
                <a:latin typeface="Futura Std Book"/>
              </a:rPr>
              <a:t> Blink Charging Co.  All Rights Reserved.</a:t>
            </a:r>
            <a:endParaRPr lang="en" sz="600" b="0" i="0" u="none" strike="noStrike" kern="1200" cap="none" spc="0" normalizeH="0" baseline="0" noProof="0">
              <a:ln>
                <a:noFill/>
              </a:ln>
              <a:solidFill>
                <a:srgbClr val="4C4C4E"/>
              </a:solidFill>
              <a:effectLst/>
              <a:uLnTx/>
              <a:uFillTx/>
              <a:latin typeface="Futura Std Book"/>
            </a:endParaRPr>
          </a:p>
        </p:txBody>
      </p:sp>
    </p:spTree>
    <p:extLst>
      <p:ext uri="{BB962C8B-B14F-4D97-AF65-F5344CB8AC3E}">
        <p14:creationId xmlns:p14="http://schemas.microsoft.com/office/powerpoint/2010/main" val="2903405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7">
            <a:extLst>
              <a:ext uri="{FF2B5EF4-FFF2-40B4-BE49-F238E27FC236}">
                <a16:creationId xmlns:a16="http://schemas.microsoft.com/office/drawing/2014/main" id="{8070EB96-525E-3B4C-A235-7A27BD0AAA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4" name="Text Placeholder 3">
            <a:extLst>
              <a:ext uri="{FF2B5EF4-FFF2-40B4-BE49-F238E27FC236}">
                <a16:creationId xmlns:a16="http://schemas.microsoft.com/office/drawing/2014/main" id="{573E2739-5A3F-F8AA-ADAE-0B365BE13909}"/>
              </a:ext>
            </a:extLst>
          </p:cNvPr>
          <p:cNvSpPr>
            <a:spLocks noGrp="1"/>
          </p:cNvSpPr>
          <p:nvPr>
            <p:ph type="body" sz="quarter" idx="14"/>
          </p:nvPr>
        </p:nvSpPr>
        <p:spPr>
          <a:xfrm>
            <a:off x="409576" y="1879930"/>
            <a:ext cx="10097244" cy="1752720"/>
          </a:xfrm>
        </p:spPr>
        <p:txBody>
          <a:bodyPr vert="horz" lIns="91440" tIns="45720" rIns="91440" bIns="45720" rtlCol="0" anchor="t">
            <a:normAutofit/>
          </a:bodyPr>
          <a:lstStyle/>
          <a:p>
            <a:pPr marL="117475" indent="0">
              <a:spcBef>
                <a:spcPts val="700"/>
              </a:spcBef>
              <a:buNone/>
            </a:pPr>
            <a:r>
              <a:rPr lang="en-US" b="1" dirty="0">
                <a:solidFill>
                  <a:srgbClr val="70AD47"/>
                </a:solidFill>
              </a:rPr>
              <a:t>Blink Attends NYSAC Legislature Conference in Albany</a:t>
            </a:r>
            <a:endParaRPr lang="en-US" sz="1600" b="1" dirty="0">
              <a:solidFill>
                <a:srgbClr val="70AD47"/>
              </a:solidFill>
              <a:latin typeface="Futura Std Medium" panose="020B0502020204020303" pitchFamily="34" charset="0"/>
            </a:endParaRPr>
          </a:p>
          <a:p>
            <a:pPr marL="117475" indent="0">
              <a:spcBef>
                <a:spcPts val="700"/>
              </a:spcBef>
              <a:buNone/>
            </a:pPr>
            <a:r>
              <a:rPr lang="en-US" sz="1400" dirty="0">
                <a:latin typeface="Futura Std Book"/>
              </a:rPr>
              <a:t>On March 1</a:t>
            </a:r>
            <a:r>
              <a:rPr lang="en-US" sz="1400" baseline="30000" dirty="0">
                <a:latin typeface="Futura Std Book"/>
              </a:rPr>
              <a:t>st</a:t>
            </a:r>
            <a:r>
              <a:rPr lang="en-US" sz="1400" dirty="0">
                <a:latin typeface="Futura Std Book"/>
              </a:rPr>
              <a:t>, Amy Dobrikova, Vice President of Fleet, and Matt Chen, Director of Government Affairs, attended the NYSAC Legislature Conference where Blink participated in a panel discussion and exhibited Blink EV Charging Solutions.</a:t>
            </a:r>
            <a:endParaRPr lang="en-US" sz="1400" dirty="0">
              <a:solidFill>
                <a:srgbClr val="4C4C4E"/>
              </a:solidFill>
              <a:latin typeface="Futura Std Book"/>
            </a:endParaRPr>
          </a:p>
          <a:p>
            <a:pPr marL="117475" indent="0">
              <a:buNone/>
            </a:pPr>
            <a:endParaRPr lang="en-US" dirty="0"/>
          </a:p>
        </p:txBody>
      </p:sp>
      <p:sp>
        <p:nvSpPr>
          <p:cNvPr id="7" name="Text Placeholder 3">
            <a:extLst>
              <a:ext uri="{FF2B5EF4-FFF2-40B4-BE49-F238E27FC236}">
                <a16:creationId xmlns:a16="http://schemas.microsoft.com/office/drawing/2014/main" id="{FB0B9C87-992F-2842-AAE5-43309C429757}"/>
              </a:ext>
            </a:extLst>
          </p:cNvPr>
          <p:cNvSpPr>
            <a:spLocks noGrp="1"/>
          </p:cNvSpPr>
          <p:nvPr>
            <p:ph type="body" sz="quarter" idx="12"/>
          </p:nvPr>
        </p:nvSpPr>
        <p:spPr/>
        <p:txBody>
          <a:bodyPr>
            <a:normAutofit lnSpcReduction="10000"/>
          </a:bodyPr>
          <a:lstStyle/>
          <a:p>
            <a:r>
              <a:rPr lang="en-US" dirty="0"/>
              <a:t>NYSAC Legislature Conference</a:t>
            </a:r>
          </a:p>
        </p:txBody>
      </p:sp>
      <p:sp>
        <p:nvSpPr>
          <p:cNvPr id="2" name="TextBox 1">
            <a:extLst>
              <a:ext uri="{FF2B5EF4-FFF2-40B4-BE49-F238E27FC236}">
                <a16:creationId xmlns:a16="http://schemas.microsoft.com/office/drawing/2014/main" id="{4B481F1C-AE20-571C-5032-796068B9C1D2}"/>
              </a:ext>
            </a:extLst>
          </p:cNvPr>
          <p:cNvSpPr txBox="1"/>
          <p:nvPr/>
        </p:nvSpPr>
        <p:spPr>
          <a:xfrm>
            <a:off x="413796" y="467946"/>
            <a:ext cx="1648920"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Collaboration </a:t>
            </a:r>
          </a:p>
        </p:txBody>
      </p:sp>
      <p:sp>
        <p:nvSpPr>
          <p:cNvPr id="8" name="Rectangle 7">
            <a:extLst>
              <a:ext uri="{FF2B5EF4-FFF2-40B4-BE49-F238E27FC236}">
                <a16:creationId xmlns:a16="http://schemas.microsoft.com/office/drawing/2014/main" id="{4A10C029-11E1-FB9F-01A9-79C384BC6C51}"/>
              </a:ext>
            </a:extLst>
          </p:cNvPr>
          <p:cNvSpPr/>
          <p:nvPr/>
        </p:nvSpPr>
        <p:spPr>
          <a:xfrm>
            <a:off x="8583168" y="7571231"/>
            <a:ext cx="2194560" cy="57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FA63CC3-FC2E-F674-88F7-73CEF236C15D}"/>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50000"/>
              </a:lnSpc>
              <a:spcBef>
                <a:spcPts val="100"/>
              </a:spcBef>
              <a:spcAft>
                <a:spcPts val="0"/>
              </a:spcAft>
              <a:buClrTx/>
              <a:buSzTx/>
              <a:buFontTx/>
              <a:buNone/>
              <a:tabLst/>
              <a:defRPr/>
            </a:pPr>
            <a:r>
              <a:rPr kumimoji="0" lang="en" sz="600" b="0" i="0" u="none" strike="noStrike" kern="1200" cap="none" spc="0" normalizeH="0" baseline="0" noProof="0">
                <a:ln>
                  <a:noFill/>
                </a:ln>
                <a:solidFill>
                  <a:srgbClr val="4C4C4E"/>
                </a:solidFill>
                <a:effectLst/>
                <a:uLnTx/>
                <a:uFillTx/>
                <a:latin typeface="Futura Std Book"/>
              </a:rPr>
              <a:t>EV Charging Solutions with Blink</a:t>
            </a:r>
            <a:br>
              <a:rPr lang="en" sz="600" b="0" i="0" u="none" strike="noStrike" kern="1200" cap="none" spc="0" normalizeH="0" baseline="0" noProof="0">
                <a:ln>
                  <a:noFill/>
                </a:ln>
                <a:solidFill>
                  <a:srgbClr val="4C4C4E"/>
                </a:solidFill>
                <a:effectLst/>
                <a:uLnTx/>
                <a:uFillTx/>
                <a:latin typeface="Futura Std Book" panose="020B0502020204020303" pitchFamily="34" charset="0"/>
              </a:rPr>
            </a:br>
            <a:r>
              <a:rPr kumimoji="0" lang="en" sz="600" b="0" i="0" u="none" strike="noStrike" kern="1200" cap="none" spc="0" normalizeH="0" baseline="0" noProof="0">
                <a:ln>
                  <a:noFill/>
                </a:ln>
                <a:solidFill>
                  <a:srgbClr val="4C4C4E"/>
                </a:solidFill>
                <a:effectLst/>
                <a:uLnTx/>
                <a:uFillTx/>
                <a:latin typeface="Futura Std Book"/>
              </a:rPr>
              <a:t>© </a:t>
            </a:r>
            <a:r>
              <a:rPr lang="en" sz="600">
                <a:solidFill>
                  <a:srgbClr val="4C4C4E"/>
                </a:solidFill>
                <a:latin typeface="Futura Std Book"/>
              </a:rPr>
              <a:t>2023</a:t>
            </a:r>
            <a:r>
              <a:rPr kumimoji="0" lang="en" sz="600" b="0" i="0" u="none" strike="noStrike" kern="1200" cap="none" spc="0" normalizeH="0" baseline="0" noProof="0">
                <a:ln>
                  <a:noFill/>
                </a:ln>
                <a:solidFill>
                  <a:srgbClr val="4C4C4E"/>
                </a:solidFill>
                <a:effectLst/>
                <a:uLnTx/>
                <a:uFillTx/>
                <a:latin typeface="Futura Std Book"/>
              </a:rPr>
              <a:t> Blink Charging Co.  All Rights Reserved.</a:t>
            </a:r>
            <a:endParaRPr lang="en" sz="600" b="0" i="0" u="none" strike="noStrike" kern="1200" cap="none" spc="0" normalizeH="0" baseline="0" noProof="0">
              <a:ln>
                <a:noFill/>
              </a:ln>
              <a:solidFill>
                <a:srgbClr val="4C4C4E"/>
              </a:solidFill>
              <a:effectLst/>
              <a:uLnTx/>
              <a:uFillTx/>
              <a:latin typeface="Futura Std Book"/>
            </a:endParaRPr>
          </a:p>
        </p:txBody>
      </p:sp>
      <p:pic>
        <p:nvPicPr>
          <p:cNvPr id="5" name="Picture 4">
            <a:extLst>
              <a:ext uri="{FF2B5EF4-FFF2-40B4-BE49-F238E27FC236}">
                <a16:creationId xmlns:a16="http://schemas.microsoft.com/office/drawing/2014/main" id="{38B93904-FEFA-17FB-1CEE-0766E67210F3}"/>
              </a:ext>
            </a:extLst>
          </p:cNvPr>
          <p:cNvPicPr>
            <a:picLocks noChangeAspect="1"/>
          </p:cNvPicPr>
          <p:nvPr/>
        </p:nvPicPr>
        <p:blipFill>
          <a:blip r:embed="rId3"/>
          <a:stretch>
            <a:fillRect/>
          </a:stretch>
        </p:blipFill>
        <p:spPr>
          <a:xfrm>
            <a:off x="1932136" y="2951553"/>
            <a:ext cx="3345342" cy="2414439"/>
          </a:xfrm>
          <a:prstGeom prst="rect">
            <a:avLst/>
          </a:prstGeom>
        </p:spPr>
      </p:pic>
      <p:pic>
        <p:nvPicPr>
          <p:cNvPr id="10" name="Picture 9">
            <a:extLst>
              <a:ext uri="{FF2B5EF4-FFF2-40B4-BE49-F238E27FC236}">
                <a16:creationId xmlns:a16="http://schemas.microsoft.com/office/drawing/2014/main" id="{49151985-B628-F70A-C729-75B049775934}"/>
              </a:ext>
            </a:extLst>
          </p:cNvPr>
          <p:cNvPicPr>
            <a:picLocks noChangeAspect="1"/>
          </p:cNvPicPr>
          <p:nvPr/>
        </p:nvPicPr>
        <p:blipFill>
          <a:blip r:embed="rId4"/>
          <a:stretch>
            <a:fillRect/>
          </a:stretch>
        </p:blipFill>
        <p:spPr>
          <a:xfrm>
            <a:off x="5452668" y="2951551"/>
            <a:ext cx="3884841" cy="2414440"/>
          </a:xfrm>
          <a:prstGeom prst="rect">
            <a:avLst/>
          </a:prstGeom>
        </p:spPr>
      </p:pic>
      <p:pic>
        <p:nvPicPr>
          <p:cNvPr id="3" name="Picture 8" descr="A picture containing text, person, person, suit&#10;&#10;Description automatically generated">
            <a:extLst>
              <a:ext uri="{FF2B5EF4-FFF2-40B4-BE49-F238E27FC236}">
                <a16:creationId xmlns:a16="http://schemas.microsoft.com/office/drawing/2014/main" id="{8CDD5AD7-D775-0ABC-574A-B38B533B4D52}"/>
              </a:ext>
            </a:extLst>
          </p:cNvPr>
          <p:cNvPicPr>
            <a:picLocks noChangeAspect="1"/>
          </p:cNvPicPr>
          <p:nvPr/>
        </p:nvPicPr>
        <p:blipFill>
          <a:blip r:embed="rId5"/>
          <a:stretch>
            <a:fillRect/>
          </a:stretch>
        </p:blipFill>
        <p:spPr>
          <a:xfrm>
            <a:off x="3724464" y="5438626"/>
            <a:ext cx="3350390" cy="2426726"/>
          </a:xfrm>
          <a:prstGeom prst="rect">
            <a:avLst/>
          </a:prstGeom>
        </p:spPr>
      </p:pic>
    </p:spTree>
    <p:extLst>
      <p:ext uri="{BB962C8B-B14F-4D97-AF65-F5344CB8AC3E}">
        <p14:creationId xmlns:p14="http://schemas.microsoft.com/office/powerpoint/2010/main" val="3734404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956D97E-B01B-6247-9C8F-3AECA02EAF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38589" y="0"/>
            <a:ext cx="7034212" cy="8229600"/>
          </a:xfrm>
          <a:prstGeom prst="rect">
            <a:avLst/>
          </a:prstGeom>
        </p:spPr>
      </p:pic>
      <p:sp>
        <p:nvSpPr>
          <p:cNvPr id="43" name="TextBox 42">
            <a:extLst>
              <a:ext uri="{FF2B5EF4-FFF2-40B4-BE49-F238E27FC236}">
                <a16:creationId xmlns:a16="http://schemas.microsoft.com/office/drawing/2014/main" id="{EDF3B61D-FFE1-614E-94CC-D6A36AF7D2A5}"/>
              </a:ext>
            </a:extLst>
          </p:cNvPr>
          <p:cNvSpPr txBox="1"/>
          <p:nvPr/>
        </p:nvSpPr>
        <p:spPr>
          <a:xfrm rot="16200000">
            <a:off x="9516186" y="8100302"/>
            <a:ext cx="2198248" cy="258597"/>
          </a:xfrm>
          <a:prstGeom prst="rect">
            <a:avLst/>
          </a:prstGeom>
          <a:noFill/>
        </p:spPr>
        <p:txBody>
          <a:bodyPr wrap="square" rtlCol="0">
            <a:spAutoFit/>
          </a:bodyPr>
          <a:lstStyle/>
          <a:p>
            <a:pPr algn="r">
              <a:lnSpc>
                <a:spcPct val="150000"/>
              </a:lnSpc>
              <a:spcBef>
                <a:spcPts val="100"/>
              </a:spcBef>
            </a:pPr>
            <a:r>
              <a:rPr lang="en" sz="800">
                <a:solidFill>
                  <a:schemeClr val="bg1"/>
                </a:solidFill>
                <a:latin typeface="Futura Std Book" panose="020B0502020204020303" pitchFamily="34" charset="0"/>
              </a:rPr>
              <a:t>SS01-19VII-03</a:t>
            </a:r>
          </a:p>
        </p:txBody>
      </p:sp>
      <p:sp>
        <p:nvSpPr>
          <p:cNvPr id="49" name="TextBox 48">
            <a:extLst>
              <a:ext uri="{FF2B5EF4-FFF2-40B4-BE49-F238E27FC236}">
                <a16:creationId xmlns:a16="http://schemas.microsoft.com/office/drawing/2014/main" id="{9B243C2A-999C-9640-840B-2FA347D110D5}"/>
              </a:ext>
            </a:extLst>
          </p:cNvPr>
          <p:cNvSpPr txBox="1"/>
          <p:nvPr/>
        </p:nvSpPr>
        <p:spPr>
          <a:xfrm>
            <a:off x="386086" y="2759891"/>
            <a:ext cx="2181689" cy="877163"/>
          </a:xfrm>
          <a:prstGeom prst="rect">
            <a:avLst/>
          </a:prstGeom>
          <a:noFill/>
        </p:spPr>
        <p:txBody>
          <a:bodyPr wrap="square" rtlCol="0">
            <a:spAutoFit/>
          </a:bodyPr>
          <a:lstStyle/>
          <a:p>
            <a:r>
              <a:rPr lang="en" sz="5100">
                <a:solidFill>
                  <a:srgbClr val="64A743"/>
                </a:solidFill>
                <a:latin typeface="Futura Std Condensed" panose="020B0502020204020303" pitchFamily="34" charset="0"/>
              </a:rPr>
              <a:t>Q &amp; A </a:t>
            </a:r>
          </a:p>
        </p:txBody>
      </p:sp>
      <p:pic>
        <p:nvPicPr>
          <p:cNvPr id="14" name="Рисунок 13">
            <a:extLst>
              <a:ext uri="{FF2B5EF4-FFF2-40B4-BE49-F238E27FC236}">
                <a16:creationId xmlns:a16="http://schemas.microsoft.com/office/drawing/2014/main" id="{C2AC3C64-72AB-CE4B-A548-E408852578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1819887"/>
            <a:ext cx="1263978" cy="513491"/>
          </a:xfrm>
          <a:prstGeom prst="rect">
            <a:avLst/>
          </a:prstGeom>
        </p:spPr>
      </p:pic>
      <p:sp>
        <p:nvSpPr>
          <p:cNvPr id="8" name="TextBox 7">
            <a:extLst>
              <a:ext uri="{FF2B5EF4-FFF2-40B4-BE49-F238E27FC236}">
                <a16:creationId xmlns:a16="http://schemas.microsoft.com/office/drawing/2014/main" id="{DA6457FE-A802-4D9F-BF65-6AB7278E1963}"/>
              </a:ext>
            </a:extLst>
          </p:cNvPr>
          <p:cNvSpPr txBox="1"/>
          <p:nvPr/>
        </p:nvSpPr>
        <p:spPr>
          <a:xfrm>
            <a:off x="369527" y="7326589"/>
            <a:ext cx="2198248" cy="461665"/>
          </a:xfrm>
          <a:prstGeom prst="rect">
            <a:avLst/>
          </a:prstGeom>
          <a:noFill/>
        </p:spPr>
        <p:txBody>
          <a:bodyPr wrap="square" rtlCol="0">
            <a:spAutoFit/>
          </a:bodyPr>
          <a:lstStyle/>
          <a:p>
            <a:r>
              <a:rPr lang="en" sz="1200">
                <a:solidFill>
                  <a:srgbClr val="4C4C4E"/>
                </a:solidFill>
                <a:latin typeface="Futura Std Book" panose="020B0502020204020303" pitchFamily="34" charset="0"/>
              </a:rPr>
              <a:t>NASDAQ:BLNK</a:t>
            </a:r>
            <a:br>
              <a:rPr lang="en" sz="1200">
                <a:solidFill>
                  <a:srgbClr val="4C4C4E"/>
                </a:solidFill>
                <a:latin typeface="Futura Std Book" panose="020B0502020204020303" pitchFamily="34" charset="0"/>
              </a:rPr>
            </a:br>
            <a:r>
              <a:rPr lang="en" sz="1200">
                <a:solidFill>
                  <a:srgbClr val="4C4C4E"/>
                </a:solidFill>
                <a:latin typeface="Futura Std Book" panose="020B0502020204020303" pitchFamily="34" charset="0"/>
              </a:rPr>
              <a:t>www.BlinkCharging.com</a:t>
            </a:r>
          </a:p>
        </p:txBody>
      </p:sp>
      <p:sp>
        <p:nvSpPr>
          <p:cNvPr id="10" name="TextBox 9">
            <a:extLst>
              <a:ext uri="{FF2B5EF4-FFF2-40B4-BE49-F238E27FC236}">
                <a16:creationId xmlns:a16="http://schemas.microsoft.com/office/drawing/2014/main" id="{9D929668-6A3C-3A43-90B9-7B31DBA4C29B}"/>
              </a:ext>
            </a:extLst>
          </p:cNvPr>
          <p:cNvSpPr txBox="1"/>
          <p:nvPr/>
        </p:nvSpPr>
        <p:spPr>
          <a:xfrm>
            <a:off x="402645" y="3755729"/>
            <a:ext cx="3261305" cy="430887"/>
          </a:xfrm>
          <a:prstGeom prst="rect">
            <a:avLst/>
          </a:prstGeom>
          <a:noFill/>
        </p:spPr>
        <p:txBody>
          <a:bodyPr wrap="square" rtlCol="0">
            <a:spAutoFit/>
          </a:bodyPr>
          <a:lstStyle/>
          <a:p>
            <a:r>
              <a:rPr lang="en-US" sz="2200" dirty="0">
                <a:solidFill>
                  <a:schemeClr val="accent6"/>
                </a:solidFill>
                <a:latin typeface="Futura Std Medium" panose="020B0502020204020303" pitchFamily="34" charset="0"/>
              </a:rPr>
              <a:t>Thank you for joining us!</a:t>
            </a:r>
            <a:endParaRPr lang="en" sz="2200">
              <a:solidFill>
                <a:schemeClr val="accent6"/>
              </a:solidFill>
              <a:latin typeface="Futura Std Medium" panose="020B0502020204020303" pitchFamily="34" charset="0"/>
            </a:endParaRPr>
          </a:p>
        </p:txBody>
      </p:sp>
      <p:sp>
        <p:nvSpPr>
          <p:cNvPr id="2" name="TextBox 1">
            <a:extLst>
              <a:ext uri="{FF2B5EF4-FFF2-40B4-BE49-F238E27FC236}">
                <a16:creationId xmlns:a16="http://schemas.microsoft.com/office/drawing/2014/main" id="{48825BF8-DF9C-4952-E337-9FD89E56426A}"/>
              </a:ext>
            </a:extLst>
          </p:cNvPr>
          <p:cNvSpPr txBox="1"/>
          <p:nvPr/>
        </p:nvSpPr>
        <p:spPr>
          <a:xfrm>
            <a:off x="406088" y="6483120"/>
            <a:ext cx="2198248"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r>
              <a:rPr lang="en" sz="1200" b="1">
                <a:solidFill>
                  <a:srgbClr val="4C4C4E"/>
                </a:solidFill>
                <a:latin typeface="Futura Std Medium" panose="020B0502020204020303" pitchFamily="34" charset="0"/>
              </a:rPr>
              <a:t>Blink Charging</a:t>
            </a:r>
            <a:br>
              <a:rPr lang="en" sz="1200">
                <a:solidFill>
                  <a:srgbClr val="4C4C4E"/>
                </a:solidFill>
                <a:latin typeface="Futura Std" panose="020B0502020204020303" pitchFamily="34" charset="0"/>
              </a:rPr>
            </a:br>
            <a:r>
              <a:rPr lang="en-US" sz="1200" dirty="0">
                <a:solidFill>
                  <a:srgbClr val="4C4C4E"/>
                </a:solidFill>
                <a:latin typeface="Futura Std Book" panose="020B0502020204020303" pitchFamily="34" charset="0"/>
              </a:rPr>
              <a:t>605 Lincoln Road, 5th Floor</a:t>
            </a:r>
            <a:br>
              <a:rPr lang="en" sz="1200">
                <a:solidFill>
                  <a:srgbClr val="4C4C4E"/>
                </a:solidFill>
                <a:latin typeface="Futura Std Book" panose="020B0502020204020303" pitchFamily="34" charset="0"/>
              </a:rPr>
            </a:br>
            <a:r>
              <a:rPr lang="en-US" sz="1200" dirty="0">
                <a:solidFill>
                  <a:srgbClr val="4C4C4E"/>
                </a:solidFill>
                <a:latin typeface="Futura Std Book" panose="020B0502020204020303" pitchFamily="34" charset="0"/>
              </a:rPr>
              <a:t>Miami Beach, FL 33139</a:t>
            </a:r>
            <a:endParaRPr lang="en" sz="1200">
              <a:solidFill>
                <a:srgbClr val="4C4C4E"/>
              </a:solidFill>
              <a:latin typeface="Futura Std Book" panose="020B0502020204020303" pitchFamily="34" charset="0"/>
            </a:endParaRPr>
          </a:p>
        </p:txBody>
      </p:sp>
      <p:sp>
        <p:nvSpPr>
          <p:cNvPr id="4" name="TextBox 1">
            <a:extLst>
              <a:ext uri="{FF2B5EF4-FFF2-40B4-BE49-F238E27FC236}">
                <a16:creationId xmlns:a16="http://schemas.microsoft.com/office/drawing/2014/main" id="{F8C12566-62CC-A6CB-939C-42D3330C9ED3}"/>
              </a:ext>
            </a:extLst>
          </p:cNvPr>
          <p:cNvSpPr txBox="1"/>
          <p:nvPr/>
        </p:nvSpPr>
        <p:spPr>
          <a:xfrm>
            <a:off x="410877" y="5712897"/>
            <a:ext cx="2299502" cy="46166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1200" b="1">
                <a:solidFill>
                  <a:srgbClr val="4C4C4E"/>
                </a:solidFill>
                <a:latin typeface="Futura Std Medium"/>
              </a:rPr>
              <a:t>Charles Hoyt</a:t>
            </a:r>
            <a:br>
              <a:rPr lang="en" sz="1200">
                <a:latin typeface="Futura Std" panose="020B0502020204020303" pitchFamily="34" charset="0"/>
              </a:rPr>
            </a:br>
            <a:r>
              <a:rPr lang="en-US" sz="1200" dirty="0">
                <a:solidFill>
                  <a:srgbClr val="4C4C4E"/>
                </a:solidFill>
                <a:latin typeface="Futura Std Book"/>
              </a:rPr>
              <a:t>CHoyt@BlinkCharging.com</a:t>
            </a:r>
            <a:endParaRPr lang="en-US" dirty="0">
              <a:solidFill>
                <a:srgbClr val="000000"/>
              </a:solidFill>
              <a:latin typeface="Futura Bk BT"/>
            </a:endParaRPr>
          </a:p>
        </p:txBody>
      </p:sp>
      <p:pic>
        <p:nvPicPr>
          <p:cNvPr id="6" name="Picture 5" descr="A person in a suit&#10;&#10;Description automatically generated with medium confidence">
            <a:extLst>
              <a:ext uri="{FF2B5EF4-FFF2-40B4-BE49-F238E27FC236}">
                <a16:creationId xmlns:a16="http://schemas.microsoft.com/office/drawing/2014/main" id="{EEBA4833-D0DB-516C-2F1B-0FC7181D0BA0}"/>
              </a:ext>
            </a:extLst>
          </p:cNvPr>
          <p:cNvPicPr>
            <a:picLocks noChangeAspect="1"/>
          </p:cNvPicPr>
          <p:nvPr/>
        </p:nvPicPr>
        <p:blipFill>
          <a:blip r:embed="rId5"/>
          <a:stretch>
            <a:fillRect/>
          </a:stretch>
        </p:blipFill>
        <p:spPr>
          <a:xfrm>
            <a:off x="482600" y="4383754"/>
            <a:ext cx="1223230" cy="1293129"/>
          </a:xfrm>
          <a:prstGeom prst="rect">
            <a:avLst/>
          </a:prstGeom>
        </p:spPr>
      </p:pic>
    </p:spTree>
    <p:extLst>
      <p:ext uri="{BB962C8B-B14F-4D97-AF65-F5344CB8AC3E}">
        <p14:creationId xmlns:p14="http://schemas.microsoft.com/office/powerpoint/2010/main" val="3166628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1AB3DB0-E86D-B9D0-8EEA-9BCEC9E2119B}"/>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a:xfrm>
            <a:off x="4582511" y="-3363"/>
            <a:ext cx="6390289" cy="8232963"/>
          </a:xfrm>
        </p:spPr>
      </p:pic>
      <p:sp>
        <p:nvSpPr>
          <p:cNvPr id="2" name="Text Placeholder 1">
            <a:extLst>
              <a:ext uri="{FF2B5EF4-FFF2-40B4-BE49-F238E27FC236}">
                <a16:creationId xmlns:a16="http://schemas.microsoft.com/office/drawing/2014/main" id="{8055CB4A-1040-9D2E-F08A-D7F79636E098}"/>
              </a:ext>
            </a:extLst>
          </p:cNvPr>
          <p:cNvSpPr>
            <a:spLocks noGrp="1"/>
          </p:cNvSpPr>
          <p:nvPr>
            <p:ph type="body" sz="quarter" idx="14"/>
          </p:nvPr>
        </p:nvSpPr>
        <p:spPr>
          <a:xfrm>
            <a:off x="409576" y="1879930"/>
            <a:ext cx="4169572" cy="5713310"/>
          </a:xfrm>
        </p:spPr>
        <p:txBody>
          <a:bodyPr vert="horz" lIns="91440" tIns="45720" rIns="91440" bIns="45720" rtlCol="0" anchor="t">
            <a:normAutofit/>
          </a:bodyPr>
          <a:lstStyle/>
          <a:p>
            <a:pPr marL="460375" indent="-342900">
              <a:buFont typeface="+mj-lt"/>
              <a:buAutoNum type="arabicPeriod"/>
            </a:pPr>
            <a:r>
              <a:rPr lang="en-US" sz="2000" dirty="0">
                <a:latin typeface="Futura Std Medium"/>
              </a:rPr>
              <a:t>The current state of electric vehicles and EV charging.</a:t>
            </a:r>
            <a:br>
              <a:rPr lang="en-US" sz="2000" dirty="0">
                <a:latin typeface="Futura Std Medium"/>
              </a:rPr>
            </a:br>
            <a:endParaRPr lang="en-US" sz="2000" dirty="0">
              <a:latin typeface="Futura Std Medium"/>
            </a:endParaRPr>
          </a:p>
          <a:p>
            <a:pPr marL="460375" indent="-342900">
              <a:buFont typeface="+mj-lt"/>
              <a:buAutoNum type="arabicPeriod"/>
            </a:pPr>
            <a:r>
              <a:rPr lang="en-US" sz="2000" dirty="0">
                <a:latin typeface="Futura Std Medium"/>
              </a:rPr>
              <a:t>The basics of EV charging speeds, plugs and network.</a:t>
            </a:r>
            <a:br>
              <a:rPr lang="en-US" sz="2000" dirty="0">
                <a:latin typeface="Futura Std Medium"/>
              </a:rPr>
            </a:br>
            <a:endParaRPr lang="en-US" sz="2000" dirty="0">
              <a:latin typeface="Futura Std Medium"/>
            </a:endParaRPr>
          </a:p>
          <a:p>
            <a:pPr marL="460375" indent="-342900">
              <a:buAutoNum type="arabicPeriod"/>
            </a:pPr>
            <a:r>
              <a:rPr lang="en-US" sz="2000" dirty="0">
                <a:latin typeface="Futura Std Medium"/>
              </a:rPr>
              <a:t>Funding opportunities and incentives in New York.</a:t>
            </a:r>
            <a:br>
              <a:rPr lang="en-US" sz="2000" dirty="0">
                <a:latin typeface="Futura Std Medium"/>
              </a:rPr>
            </a:br>
            <a:endParaRPr lang="en-US" sz="2000" dirty="0">
              <a:latin typeface="Futura Std Medium"/>
            </a:endParaRPr>
          </a:p>
          <a:p>
            <a:pPr marL="460375" indent="-342900">
              <a:buAutoNum type="arabicPeriod"/>
            </a:pPr>
            <a:r>
              <a:rPr lang="en-US" sz="2000" dirty="0">
                <a:latin typeface="Futura Std Medium"/>
              </a:rPr>
              <a:t>Explore Blink's EV charging solutions and opportunities.</a:t>
            </a:r>
            <a:br>
              <a:rPr lang="en-US" sz="2000" dirty="0">
                <a:latin typeface="Futura Std Medium"/>
              </a:rPr>
            </a:br>
            <a:endParaRPr lang="en-US" sz="2000" dirty="0">
              <a:latin typeface="Futura Std Medium"/>
            </a:endParaRPr>
          </a:p>
          <a:p>
            <a:pPr marL="460375" indent="-342900">
              <a:buAutoNum type="arabicPeriod"/>
            </a:pPr>
            <a:r>
              <a:rPr lang="en-US" sz="2000" dirty="0">
                <a:latin typeface="Futura Std Medium"/>
              </a:rPr>
              <a:t>How to get started with EV charging with Blink.</a:t>
            </a:r>
            <a:endParaRPr lang="en-US" sz="2000" dirty="0"/>
          </a:p>
        </p:txBody>
      </p:sp>
      <p:sp>
        <p:nvSpPr>
          <p:cNvPr id="3" name="Text Placeholder 2">
            <a:extLst>
              <a:ext uri="{FF2B5EF4-FFF2-40B4-BE49-F238E27FC236}">
                <a16:creationId xmlns:a16="http://schemas.microsoft.com/office/drawing/2014/main" id="{E3E48FC9-68EC-FF49-E451-56F5393ECB2A}"/>
              </a:ext>
            </a:extLst>
          </p:cNvPr>
          <p:cNvSpPr>
            <a:spLocks noGrp="1"/>
          </p:cNvSpPr>
          <p:nvPr>
            <p:ph type="body" sz="quarter" idx="12"/>
          </p:nvPr>
        </p:nvSpPr>
        <p:spPr/>
        <p:txBody>
          <a:bodyPr>
            <a:normAutofit lnSpcReduction="10000"/>
          </a:bodyPr>
          <a:lstStyle/>
          <a:p>
            <a:r>
              <a:rPr lang="en-US" dirty="0"/>
              <a:t>Learning Objectives</a:t>
            </a:r>
          </a:p>
        </p:txBody>
      </p:sp>
      <p:sp>
        <p:nvSpPr>
          <p:cNvPr id="7" name="TextBox 6">
            <a:extLst>
              <a:ext uri="{FF2B5EF4-FFF2-40B4-BE49-F238E27FC236}">
                <a16:creationId xmlns:a16="http://schemas.microsoft.com/office/drawing/2014/main" id="{744D141E-F2D6-FC5F-7E8A-3E119904C2C1}"/>
              </a:ext>
            </a:extLst>
          </p:cNvPr>
          <p:cNvSpPr txBox="1"/>
          <p:nvPr/>
        </p:nvSpPr>
        <p:spPr>
          <a:xfrm>
            <a:off x="412583" y="479173"/>
            <a:ext cx="1658422" cy="261610"/>
          </a:xfrm>
          <a:prstGeom prst="rect">
            <a:avLst/>
          </a:prstGeom>
          <a:noFill/>
        </p:spPr>
        <p:txBody>
          <a:bodyPr wrap="square" lIns="91440" tIns="45720" rIns="91440" bIns="45720" rtlCol="0" anchor="t">
            <a:spAutoFit/>
          </a:bodyPr>
          <a:lstStyle/>
          <a:p>
            <a:r>
              <a:rPr lang="en" sz="1100">
                <a:solidFill>
                  <a:schemeClr val="bg1"/>
                </a:solidFill>
                <a:latin typeface="Futura Std Book"/>
              </a:rPr>
              <a:t>Agenda</a:t>
            </a:r>
          </a:p>
        </p:txBody>
      </p:sp>
    </p:spTree>
    <p:extLst>
      <p:ext uri="{BB962C8B-B14F-4D97-AF65-F5344CB8AC3E}">
        <p14:creationId xmlns:p14="http://schemas.microsoft.com/office/powerpoint/2010/main" val="3699084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1131A-ED01-B387-0270-A9AA21753D49}"/>
              </a:ext>
            </a:extLst>
          </p:cNvPr>
          <p:cNvSpPr txBox="1"/>
          <p:nvPr/>
        </p:nvSpPr>
        <p:spPr>
          <a:xfrm>
            <a:off x="413796" y="1058440"/>
            <a:ext cx="3600937" cy="523220"/>
          </a:xfrm>
          <a:prstGeom prst="rect">
            <a:avLst/>
          </a:prstGeom>
          <a:noFill/>
        </p:spPr>
        <p:txBody>
          <a:bodyPr wrap="square" lIns="91440" tIns="45720" rIns="91440" bIns="45720" rtlCol="0" anchor="t">
            <a:spAutoFit/>
          </a:bodyPr>
          <a:lstStyle/>
          <a:p>
            <a:r>
              <a:rPr lang="en" sz="2800">
                <a:solidFill>
                  <a:srgbClr val="FFFFFF"/>
                </a:solidFill>
                <a:latin typeface="Futura Std Condensed"/>
              </a:rPr>
              <a:t>Meet the Experts</a:t>
            </a:r>
          </a:p>
        </p:txBody>
      </p:sp>
      <p:sp>
        <p:nvSpPr>
          <p:cNvPr id="6" name="Text Placeholder 5">
            <a:extLst>
              <a:ext uri="{FF2B5EF4-FFF2-40B4-BE49-F238E27FC236}">
                <a16:creationId xmlns:a16="http://schemas.microsoft.com/office/drawing/2014/main" id="{9F58CF5D-EA2E-36B3-AAEB-DD115635798C}"/>
              </a:ext>
            </a:extLst>
          </p:cNvPr>
          <p:cNvSpPr txBox="1">
            <a:spLocks/>
          </p:cNvSpPr>
          <p:nvPr/>
        </p:nvSpPr>
        <p:spPr>
          <a:xfrm>
            <a:off x="1935997" y="5461404"/>
            <a:ext cx="2984500" cy="357188"/>
          </a:xfrm>
          <a:prstGeom prst="rect">
            <a:avLst/>
          </a:prstGeom>
        </p:spPr>
        <p:txBody>
          <a:bodyPr lIns="91440" tIns="45720" rIns="91440" bIns="45720" anchor="t"/>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4C4C4E"/>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4C4C4E"/>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4C4C4E"/>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2000" b="1" dirty="0">
                <a:solidFill>
                  <a:srgbClr val="70AD47"/>
                </a:solidFill>
                <a:latin typeface="Futura Std Book"/>
              </a:rPr>
              <a:t>Charles Hoyt</a:t>
            </a:r>
            <a:br>
              <a:rPr lang="en-US" sz="1200" dirty="0">
                <a:latin typeface="Futura Std Book" panose="020B0502020204020303" pitchFamily="34" charset="0"/>
              </a:rPr>
            </a:br>
            <a:r>
              <a:rPr lang="en-US" sz="1200" dirty="0">
                <a:latin typeface="Futura Std Book"/>
              </a:rPr>
              <a:t>Executive Sales Manager, Northeast</a:t>
            </a:r>
          </a:p>
        </p:txBody>
      </p:sp>
      <p:pic>
        <p:nvPicPr>
          <p:cNvPr id="5" name="Picture 6">
            <a:extLst>
              <a:ext uri="{FF2B5EF4-FFF2-40B4-BE49-F238E27FC236}">
                <a16:creationId xmlns:a16="http://schemas.microsoft.com/office/drawing/2014/main" id="{6CCEB812-166B-39A1-054F-8EAE6A5CB13F}"/>
              </a:ext>
            </a:extLst>
          </p:cNvPr>
          <p:cNvPicPr>
            <a:picLocks noChangeAspect="1"/>
          </p:cNvPicPr>
          <p:nvPr/>
        </p:nvPicPr>
        <p:blipFill>
          <a:blip r:embed="rId3"/>
          <a:stretch>
            <a:fillRect/>
          </a:stretch>
        </p:blipFill>
        <p:spPr>
          <a:xfrm>
            <a:off x="6275717" y="2612028"/>
            <a:ext cx="2743200" cy="2436199"/>
          </a:xfrm>
          <a:prstGeom prst="rect">
            <a:avLst/>
          </a:prstGeom>
          <a:ln>
            <a:noFill/>
          </a:ln>
          <a:effectLst>
            <a:outerShdw blurRad="292100" dist="139700" dir="2700000" algn="tl" rotWithShape="0">
              <a:srgbClr val="333333">
                <a:alpha val="65000"/>
              </a:srgbClr>
            </a:outerShdw>
          </a:effectLst>
        </p:spPr>
      </p:pic>
      <p:sp>
        <p:nvSpPr>
          <p:cNvPr id="7" name="Text Placeholder 5">
            <a:extLst>
              <a:ext uri="{FF2B5EF4-FFF2-40B4-BE49-F238E27FC236}">
                <a16:creationId xmlns:a16="http://schemas.microsoft.com/office/drawing/2014/main" id="{B8E831FE-BEF0-93C4-E728-1D38FBE7D76D}"/>
              </a:ext>
            </a:extLst>
          </p:cNvPr>
          <p:cNvSpPr txBox="1">
            <a:spLocks/>
          </p:cNvSpPr>
          <p:nvPr/>
        </p:nvSpPr>
        <p:spPr>
          <a:xfrm>
            <a:off x="6155067" y="5461404"/>
            <a:ext cx="2984500" cy="357188"/>
          </a:xfrm>
          <a:prstGeom prst="rect">
            <a:avLst/>
          </a:prstGeom>
        </p:spPr>
        <p:txBody>
          <a:bodyPr lIns="91440" tIns="45720" rIns="91440" bIns="45720" anchor="t"/>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4C4C4E"/>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4C4C4E"/>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4C4C4E"/>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4C4C4E"/>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2000" b="1" dirty="0">
                <a:solidFill>
                  <a:srgbClr val="70AD47"/>
                </a:solidFill>
                <a:latin typeface="Futura Std Book"/>
              </a:rPr>
              <a:t>Matt Chen</a:t>
            </a:r>
            <a:br>
              <a:rPr lang="en-US" sz="1200" dirty="0">
                <a:latin typeface="Futura Std Book" panose="020B0502020204020303" pitchFamily="34" charset="0"/>
              </a:rPr>
            </a:br>
            <a:r>
              <a:rPr lang="en-US" sz="1200" dirty="0">
                <a:latin typeface="Futura Std Book"/>
              </a:rPr>
              <a:t>Director of Government Affairs</a:t>
            </a:r>
            <a:endParaRPr lang="en-US" dirty="0"/>
          </a:p>
        </p:txBody>
      </p:sp>
      <p:pic>
        <p:nvPicPr>
          <p:cNvPr id="4" name="Picture 3" descr="A person in a suit&#10;&#10;Description automatically generated with medium confidence">
            <a:extLst>
              <a:ext uri="{FF2B5EF4-FFF2-40B4-BE49-F238E27FC236}">
                <a16:creationId xmlns:a16="http://schemas.microsoft.com/office/drawing/2014/main" id="{AABBD61B-AF2F-57AF-50C8-AFC5DA9534EC}"/>
              </a:ext>
            </a:extLst>
          </p:cNvPr>
          <p:cNvPicPr>
            <a:picLocks noChangeAspect="1"/>
          </p:cNvPicPr>
          <p:nvPr/>
        </p:nvPicPr>
        <p:blipFill>
          <a:blip r:embed="rId4"/>
          <a:stretch>
            <a:fillRect/>
          </a:stretch>
        </p:blipFill>
        <p:spPr>
          <a:xfrm>
            <a:off x="2214264" y="2589484"/>
            <a:ext cx="2325838" cy="2458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3472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44">
            <a:extLst>
              <a:ext uri="{FF2B5EF4-FFF2-40B4-BE49-F238E27FC236}">
                <a16:creationId xmlns:a16="http://schemas.microsoft.com/office/drawing/2014/main" id="{56E5BB8C-E6D1-16F4-E28A-673F64B523BA}"/>
              </a:ext>
            </a:extLst>
          </p:cNvPr>
          <p:cNvSpPr/>
          <p:nvPr/>
        </p:nvSpPr>
        <p:spPr>
          <a:xfrm>
            <a:off x="0" y="484680"/>
            <a:ext cx="1970314" cy="2286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12" name="Прямоугольник 1">
            <a:extLst>
              <a:ext uri="{FF2B5EF4-FFF2-40B4-BE49-F238E27FC236}">
                <a16:creationId xmlns:a16="http://schemas.microsoft.com/office/drawing/2014/main" id="{3C1BB68C-9128-4783-A615-4133103FF7D0}"/>
              </a:ext>
            </a:extLst>
          </p:cNvPr>
          <p:cNvSpPr/>
          <p:nvPr/>
        </p:nvSpPr>
        <p:spPr>
          <a:xfrm>
            <a:off x="8105007" y="1123123"/>
            <a:ext cx="2865446" cy="6484178"/>
          </a:xfrm>
          <a:prstGeom prst="rect">
            <a:avLst/>
          </a:prstGeom>
          <a:solidFill>
            <a:srgbClr val="2C59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 Placeholder 3">
            <a:extLst>
              <a:ext uri="{FF2B5EF4-FFF2-40B4-BE49-F238E27FC236}">
                <a16:creationId xmlns:a16="http://schemas.microsoft.com/office/drawing/2014/main" id="{D58C91CB-CDD6-DD40-8CFF-2C953FDFB71A}"/>
              </a:ext>
            </a:extLst>
          </p:cNvPr>
          <p:cNvSpPr>
            <a:spLocks noGrp="1"/>
          </p:cNvSpPr>
          <p:nvPr>
            <p:ph type="body" sz="quarter" idx="12"/>
          </p:nvPr>
        </p:nvSpPr>
        <p:spPr/>
        <p:txBody>
          <a:bodyPr/>
          <a:lstStyle/>
          <a:p>
            <a:r>
              <a:rPr lang="en-US" dirty="0">
                <a:solidFill>
                  <a:schemeClr val="accent6"/>
                </a:solidFill>
              </a:rPr>
              <a:t>Global Reach and 12 Years of Experience</a:t>
            </a:r>
          </a:p>
        </p:txBody>
      </p:sp>
      <p:sp>
        <p:nvSpPr>
          <p:cNvPr id="5" name="Text Placeholder 4">
            <a:extLst>
              <a:ext uri="{FF2B5EF4-FFF2-40B4-BE49-F238E27FC236}">
                <a16:creationId xmlns:a16="http://schemas.microsoft.com/office/drawing/2014/main" id="{35D35604-4F0E-7549-8A84-64F62659EA9F}"/>
              </a:ext>
            </a:extLst>
          </p:cNvPr>
          <p:cNvSpPr>
            <a:spLocks noGrp="1"/>
          </p:cNvSpPr>
          <p:nvPr>
            <p:ph type="body" sz="quarter" idx="16"/>
          </p:nvPr>
        </p:nvSpPr>
        <p:spPr>
          <a:xfrm>
            <a:off x="409575" y="1524001"/>
            <a:ext cx="7687902" cy="738664"/>
          </a:xfrm>
        </p:spPr>
        <p:txBody>
          <a:bodyPr>
            <a:normAutofit/>
          </a:bodyPr>
          <a:lstStyle/>
          <a:p>
            <a:r>
              <a:rPr lang="en-US" dirty="0"/>
              <a:t>Blink Offices: US, Belgium, Netherlands, United Kingdom, Greece, India, Israel </a:t>
            </a:r>
          </a:p>
        </p:txBody>
      </p:sp>
      <p:sp>
        <p:nvSpPr>
          <p:cNvPr id="6" name="TextBox 5">
            <a:extLst>
              <a:ext uri="{FF2B5EF4-FFF2-40B4-BE49-F238E27FC236}">
                <a16:creationId xmlns:a16="http://schemas.microsoft.com/office/drawing/2014/main" id="{1EA14526-ECA7-334A-B2F6-71B4AC82EB1D}"/>
              </a:ext>
            </a:extLst>
          </p:cNvPr>
          <p:cNvSpPr txBox="1"/>
          <p:nvPr/>
        </p:nvSpPr>
        <p:spPr>
          <a:xfrm>
            <a:off x="8360601" y="1360425"/>
            <a:ext cx="2431619" cy="6124754"/>
          </a:xfrm>
          <a:prstGeom prst="rect">
            <a:avLst/>
          </a:prstGeom>
          <a:noFill/>
        </p:spPr>
        <p:txBody>
          <a:bodyPr wrap="square" lIns="91440" tIns="45720" rIns="91440" bIns="45720" rtlCol="0" anchor="t">
            <a:spAutoFit/>
          </a:bodyPr>
          <a:lstStyle/>
          <a:p>
            <a:r>
              <a:rPr lang="en-US" sz="1400" dirty="0">
                <a:solidFill>
                  <a:srgbClr val="FFB608"/>
                </a:solidFill>
                <a:latin typeface="Futura Std" panose="020B0502020204020303"/>
                <a:ea typeface="Futura" panose="02020800000000000000" pitchFamily="18" charset="0"/>
                <a:cs typeface="Futura" panose="02020800000000000000" pitchFamily="18" charset="0"/>
              </a:rPr>
              <a:t>Founded </a:t>
            </a:r>
            <a:r>
              <a:rPr lang="en-US" sz="1400" dirty="0">
                <a:solidFill>
                  <a:srgbClr val="FFFFFF"/>
                </a:solidFill>
                <a:latin typeface="Futura Std" panose="020B0502020204020303"/>
                <a:ea typeface="Futura" panose="02020800000000000000" pitchFamily="18" charset="0"/>
                <a:cs typeface="Futura" panose="02020800000000000000" pitchFamily="18" charset="0"/>
              </a:rPr>
              <a:t>in 2009</a:t>
            </a:r>
          </a:p>
          <a:p>
            <a:endParaRPr lang="en-US" sz="1400" dirty="0">
              <a:solidFill>
                <a:srgbClr val="FFFFFF"/>
              </a:solidFill>
              <a:latin typeface="Futura Std" panose="020B0502020204020303"/>
              <a:ea typeface="Futura" panose="02020800000000000000" pitchFamily="18" charset="0"/>
              <a:cs typeface="Futura" panose="02020800000000000000" pitchFamily="18" charset="0"/>
            </a:endParaRPr>
          </a:p>
          <a:p>
            <a:r>
              <a:rPr lang="en-US" sz="1400" dirty="0">
                <a:solidFill>
                  <a:srgbClr val="FFB608"/>
                </a:solidFill>
                <a:latin typeface="Futura Std" panose="020B0502020204020303"/>
              </a:rPr>
              <a:t>NASDAQ</a:t>
            </a:r>
            <a:r>
              <a:rPr lang="en-US" sz="1400" dirty="0">
                <a:solidFill>
                  <a:srgbClr val="FFC000"/>
                </a:solidFill>
                <a:latin typeface="Futura Std" panose="020B0502020204020303"/>
                <a:ea typeface="Futura" panose="02020800000000000000" pitchFamily="18" charset="0"/>
                <a:cs typeface="Futura" panose="02020800000000000000" pitchFamily="18" charset="0"/>
              </a:rPr>
              <a:t>:</a:t>
            </a:r>
            <a:r>
              <a:rPr lang="en-US" sz="1400" dirty="0">
                <a:solidFill>
                  <a:srgbClr val="FFFFFF"/>
                </a:solidFill>
                <a:latin typeface="Futura Std" panose="020B0502020204020303"/>
                <a:ea typeface="Futura" panose="02020800000000000000" pitchFamily="18" charset="0"/>
                <a:cs typeface="Futura" panose="02020800000000000000" pitchFamily="18" charset="0"/>
              </a:rPr>
              <a:t> BLNK</a:t>
            </a:r>
          </a:p>
          <a:p>
            <a:endParaRPr lang="en-US" sz="1400" dirty="0">
              <a:solidFill>
                <a:srgbClr val="FFFFFF"/>
              </a:solidFill>
              <a:latin typeface="Futura Std" panose="020B0502020204020303"/>
              <a:ea typeface="Futura" panose="02020800000000000000" pitchFamily="18" charset="0"/>
              <a:cs typeface="Futura" panose="02020800000000000000" pitchFamily="18" charset="0"/>
            </a:endParaRPr>
          </a:p>
          <a:p>
            <a:r>
              <a:rPr lang="en-US" sz="1400" dirty="0">
                <a:solidFill>
                  <a:srgbClr val="FFB608"/>
                </a:solidFill>
                <a:latin typeface="Futura Std" panose="020B0502020204020303"/>
                <a:ea typeface="Futura" panose="02020800000000000000" pitchFamily="18" charset="0"/>
                <a:cs typeface="Futura" panose="02020800000000000000" pitchFamily="18" charset="0"/>
              </a:rPr>
              <a:t>Vertically </a:t>
            </a:r>
            <a:r>
              <a:rPr lang="en-US" sz="1400" dirty="0">
                <a:solidFill>
                  <a:srgbClr val="FFFFFF"/>
                </a:solidFill>
                <a:latin typeface="Futura Std" panose="020B0502020204020303"/>
                <a:ea typeface="Futura" panose="02020800000000000000" pitchFamily="18" charset="0"/>
                <a:cs typeface="Futura" panose="02020800000000000000" pitchFamily="18" charset="0"/>
              </a:rPr>
              <a:t>Integrated</a:t>
            </a:r>
          </a:p>
          <a:p>
            <a:endParaRPr lang="en-US" sz="1400" dirty="0">
              <a:solidFill>
                <a:srgbClr val="FFFFFF"/>
              </a:solidFill>
              <a:latin typeface="Futura Std" panose="020B0502020204020303"/>
              <a:ea typeface="Futura" panose="02020800000000000000" pitchFamily="18" charset="0"/>
              <a:cs typeface="Futura" panose="02020800000000000000" pitchFamily="18" charset="0"/>
            </a:endParaRPr>
          </a:p>
          <a:p>
            <a:endParaRPr lang="en-US" sz="1400" dirty="0">
              <a:solidFill>
                <a:srgbClr val="FFFFFF"/>
              </a:solidFill>
              <a:latin typeface="Futura Std" panose="020B0502020204020303"/>
              <a:ea typeface="Futura" panose="02020800000000000000" pitchFamily="18" charset="0"/>
              <a:cs typeface="Futura" panose="02020800000000000000" pitchFamily="18" charset="0"/>
            </a:endParaRPr>
          </a:p>
          <a:p>
            <a:r>
              <a:rPr lang="en-US" sz="1400" dirty="0">
                <a:solidFill>
                  <a:srgbClr val="FFB608"/>
                </a:solidFill>
                <a:latin typeface="Futura Std" panose="020B0502020204020303"/>
                <a:ea typeface="Futura" panose="02020800000000000000" pitchFamily="18" charset="0"/>
                <a:cs typeface="Futura" panose="02020800000000000000" pitchFamily="18" charset="0"/>
              </a:rPr>
              <a:t>Technology Center </a:t>
            </a:r>
            <a:br>
              <a:rPr lang="en-US" sz="1400" dirty="0">
                <a:solidFill>
                  <a:srgbClr val="FFFFFF"/>
                </a:solidFill>
                <a:latin typeface="Futura Std" panose="020B0502020204020303"/>
                <a:ea typeface="Futura" panose="02020800000000000000" pitchFamily="18" charset="0"/>
                <a:cs typeface="Futura" panose="02020800000000000000" pitchFamily="18" charset="0"/>
              </a:rPr>
            </a:br>
            <a:r>
              <a:rPr lang="en-US" sz="1400" dirty="0">
                <a:solidFill>
                  <a:srgbClr val="FFFFFF"/>
                </a:solidFill>
                <a:latin typeface="Futura Std" panose="020B0502020204020303"/>
                <a:ea typeface="Futura" panose="02020800000000000000" pitchFamily="18" charset="0"/>
                <a:cs typeface="Futura" panose="02020800000000000000" pitchFamily="18" charset="0"/>
              </a:rPr>
              <a:t>30+ Full-Time Software Developers</a:t>
            </a:r>
          </a:p>
          <a:p>
            <a:endParaRPr lang="en-US" sz="1400" dirty="0">
              <a:solidFill>
                <a:srgbClr val="FFB608"/>
              </a:solidFill>
              <a:latin typeface="Futura Std" panose="020B0502020204020303"/>
              <a:ea typeface="Futura" panose="02020800000000000000" pitchFamily="18" charset="0"/>
              <a:cs typeface="Futura" panose="02020800000000000000" pitchFamily="18" charset="0"/>
            </a:endParaRPr>
          </a:p>
          <a:p>
            <a:endParaRPr lang="en-US" sz="1400" dirty="0">
              <a:solidFill>
                <a:srgbClr val="FFB608"/>
              </a:solidFill>
              <a:latin typeface="Futura Std" panose="020B0502020204020303"/>
              <a:ea typeface="Futura" panose="02020800000000000000" pitchFamily="18" charset="0"/>
              <a:cs typeface="Futura" panose="02020800000000000000" pitchFamily="18" charset="0"/>
            </a:endParaRPr>
          </a:p>
          <a:p>
            <a:r>
              <a:rPr lang="en-US" sz="1400" dirty="0">
                <a:solidFill>
                  <a:srgbClr val="FFB608"/>
                </a:solidFill>
                <a:latin typeface="Futura Std" panose="020B0502020204020303"/>
                <a:ea typeface="Futura" panose="02020800000000000000" pitchFamily="18" charset="0"/>
                <a:cs typeface="Futura" panose="02020800000000000000" pitchFamily="18" charset="0"/>
              </a:rPr>
              <a:t>Leading the Charge</a:t>
            </a:r>
          </a:p>
          <a:p>
            <a:r>
              <a:rPr lang="en-US" sz="1400" dirty="0">
                <a:solidFill>
                  <a:srgbClr val="FFFFFF"/>
                </a:solidFill>
                <a:latin typeface="Futura Std" panose="020B0502020204020303"/>
                <a:ea typeface="Futura" panose="02020800000000000000" pitchFamily="18" charset="0"/>
                <a:cs typeface="Futura" panose="02020800000000000000" pitchFamily="18" charset="0"/>
              </a:rPr>
              <a:t>for Interoperability in the US</a:t>
            </a:r>
          </a:p>
          <a:p>
            <a:endParaRPr lang="en-US" sz="1400" dirty="0">
              <a:solidFill>
                <a:srgbClr val="FFC000"/>
              </a:solidFill>
              <a:latin typeface="Futura Std" panose="020B0502020204020303"/>
              <a:ea typeface="Futura" panose="02020800000000000000" pitchFamily="18" charset="0"/>
              <a:cs typeface="Futura" panose="02020800000000000000" pitchFamily="18" charset="0"/>
            </a:endParaRPr>
          </a:p>
          <a:p>
            <a:endParaRPr lang="en-US" sz="1400" dirty="0">
              <a:solidFill>
                <a:srgbClr val="FFC000"/>
              </a:solidFill>
              <a:latin typeface="Futura Std" panose="020B0502020204020303"/>
              <a:ea typeface="Futura" panose="02020800000000000000" pitchFamily="18" charset="0"/>
              <a:cs typeface="Futura" panose="02020800000000000000" pitchFamily="18" charset="0"/>
            </a:endParaRPr>
          </a:p>
          <a:p>
            <a:r>
              <a:rPr lang="en-US" sz="1400" dirty="0">
                <a:solidFill>
                  <a:srgbClr val="FFC000"/>
                </a:solidFill>
                <a:latin typeface="Futura Std" panose="020B0502020204020303"/>
                <a:ea typeface="Futura" panose="02020800000000000000" pitchFamily="18" charset="0"/>
                <a:cs typeface="Futura" panose="02020800000000000000" pitchFamily="18" charset="0"/>
              </a:rPr>
              <a:t>Blink Owns &amp; Operates </a:t>
            </a:r>
            <a:r>
              <a:rPr lang="en-US" sz="1400" dirty="0">
                <a:solidFill>
                  <a:srgbClr val="FFFFFF"/>
                </a:solidFill>
                <a:latin typeface="Futura Std" panose="020B0502020204020303"/>
                <a:ea typeface="Futura" panose="02020800000000000000" pitchFamily="18" charset="0"/>
                <a:cs typeface="Futura" panose="02020800000000000000" pitchFamily="18" charset="0"/>
              </a:rPr>
              <a:t>over 5,000 charging stations</a:t>
            </a:r>
          </a:p>
          <a:p>
            <a:endParaRPr lang="en-US" sz="1400" dirty="0">
              <a:solidFill>
                <a:srgbClr val="FFFFFF"/>
              </a:solidFill>
              <a:latin typeface="Futura Std" panose="020B0502020204020303"/>
              <a:ea typeface="Futura" panose="02020800000000000000" pitchFamily="18" charset="0"/>
              <a:cs typeface="Futura" panose="02020800000000000000" pitchFamily="18" charset="0"/>
            </a:endParaRPr>
          </a:p>
          <a:p>
            <a:endParaRPr lang="en-US" sz="1400" dirty="0">
              <a:solidFill>
                <a:srgbClr val="FFFFFF"/>
              </a:solidFill>
              <a:latin typeface="Futura Std" panose="020B0502020204020303"/>
              <a:ea typeface="Futura" panose="02020800000000000000" pitchFamily="18" charset="0"/>
              <a:cs typeface="Futura" panose="02020800000000000000" pitchFamily="18" charset="0"/>
            </a:endParaRPr>
          </a:p>
          <a:p>
            <a:r>
              <a:rPr lang="en-US" sz="1400" dirty="0">
                <a:solidFill>
                  <a:srgbClr val="FFC000"/>
                </a:solidFill>
                <a:latin typeface="Futura Std" panose="020B0502020204020303"/>
                <a:cs typeface="Futura" panose="02020800000000000000" pitchFamily="18" charset="0"/>
              </a:rPr>
              <a:t>&gt;66,000+ chargers </a:t>
            </a:r>
            <a:r>
              <a:rPr lang="en-US" sz="1400" dirty="0">
                <a:solidFill>
                  <a:srgbClr val="FFFFFF"/>
                </a:solidFill>
                <a:latin typeface="Futura Std" panose="020B0502020204020303"/>
                <a:ea typeface="Futura" panose="02020800000000000000" pitchFamily="18" charset="0"/>
                <a:cs typeface="Futura" panose="02020800000000000000" pitchFamily="18" charset="0"/>
              </a:rPr>
              <a:t>sold or deployed to date</a:t>
            </a:r>
          </a:p>
          <a:p>
            <a:endParaRPr lang="en-US" sz="1400" dirty="0">
              <a:solidFill>
                <a:srgbClr val="FFFFFF"/>
              </a:solidFill>
              <a:latin typeface="Futura Std" panose="020B0502020204020303"/>
              <a:ea typeface="Futura" panose="02020800000000000000" pitchFamily="18" charset="0"/>
              <a:cs typeface="Futura" panose="02020800000000000000" pitchFamily="18" charset="0"/>
            </a:endParaRPr>
          </a:p>
          <a:p>
            <a:endParaRPr lang="en-US" sz="1400" dirty="0">
              <a:solidFill>
                <a:srgbClr val="FFFFFF"/>
              </a:solidFill>
              <a:latin typeface="Futura Std" panose="020B0502020204020303"/>
              <a:ea typeface="Futura" panose="02020800000000000000" pitchFamily="18" charset="0"/>
              <a:cs typeface="Futura" panose="02020800000000000000" pitchFamily="18" charset="0"/>
            </a:endParaRPr>
          </a:p>
          <a:p>
            <a:r>
              <a:rPr lang="en-US" sz="1400" dirty="0">
                <a:solidFill>
                  <a:srgbClr val="FFC000"/>
                </a:solidFill>
                <a:latin typeface="Futura Std" panose="020B0502020204020303"/>
                <a:cs typeface="Futura" panose="02020800000000000000" pitchFamily="18" charset="0"/>
              </a:rPr>
              <a:t>500,000+ </a:t>
            </a:r>
            <a:r>
              <a:rPr lang="en-US" sz="1400" dirty="0">
                <a:solidFill>
                  <a:srgbClr val="FFFFFF"/>
                </a:solidFill>
                <a:latin typeface="Futura Std" panose="020B0502020204020303"/>
                <a:ea typeface="Futura" panose="02020800000000000000" pitchFamily="18" charset="0"/>
                <a:cs typeface="Futura" panose="02020800000000000000" pitchFamily="18" charset="0"/>
              </a:rPr>
              <a:t>members registered</a:t>
            </a:r>
          </a:p>
        </p:txBody>
      </p:sp>
      <p:sp>
        <p:nvSpPr>
          <p:cNvPr id="7" name="TextBox 6">
            <a:extLst>
              <a:ext uri="{FF2B5EF4-FFF2-40B4-BE49-F238E27FC236}">
                <a16:creationId xmlns:a16="http://schemas.microsoft.com/office/drawing/2014/main" id="{7F628B75-1FB2-8B43-98B2-4FB71E7907A2}"/>
              </a:ext>
            </a:extLst>
          </p:cNvPr>
          <p:cNvSpPr txBox="1"/>
          <p:nvPr/>
        </p:nvSpPr>
        <p:spPr>
          <a:xfrm>
            <a:off x="229703" y="479173"/>
            <a:ext cx="1841302"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Value Proposition</a:t>
            </a:r>
          </a:p>
        </p:txBody>
      </p:sp>
      <p:pic>
        <p:nvPicPr>
          <p:cNvPr id="2" name="Рисунок 3" descr="Map&#10;&#10;Description automatically generated">
            <a:extLst>
              <a:ext uri="{FF2B5EF4-FFF2-40B4-BE49-F238E27FC236}">
                <a16:creationId xmlns:a16="http://schemas.microsoft.com/office/drawing/2014/main" id="{24FCB4A3-9185-07D3-8699-349D5D3480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1175"/>
          <a:stretch/>
        </p:blipFill>
        <p:spPr>
          <a:xfrm>
            <a:off x="659604" y="2066046"/>
            <a:ext cx="7434529" cy="5417985"/>
          </a:xfrm>
          <a:prstGeom prst="rect">
            <a:avLst/>
          </a:prstGeom>
        </p:spPr>
      </p:pic>
      <p:sp>
        <p:nvSpPr>
          <p:cNvPr id="8" name="TextBox 2">
            <a:extLst>
              <a:ext uri="{FF2B5EF4-FFF2-40B4-BE49-F238E27FC236}">
                <a16:creationId xmlns:a16="http://schemas.microsoft.com/office/drawing/2014/main" id="{624285B8-6B1A-495F-4DEC-ED985FFFC80B}"/>
              </a:ext>
            </a:extLst>
          </p:cNvPr>
          <p:cNvSpPr txBox="1"/>
          <p:nvPr/>
        </p:nvSpPr>
        <p:spPr>
          <a:xfrm>
            <a:off x="345272" y="4249210"/>
            <a:ext cx="1610164"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rgbClr val="70AD47"/>
                </a:solidFill>
                <a:latin typeface="Futura Std" panose="020B0502020204020303" pitchFamily="34" charset="0"/>
              </a:rPr>
              <a:t>Los Angeles, CA</a:t>
            </a:r>
            <a:endParaRPr lang="en" sz="1400">
              <a:solidFill>
                <a:srgbClr val="70AD47"/>
              </a:solidFill>
              <a:latin typeface="Futura Std" panose="020B0502020204020303" pitchFamily="34" charset="0"/>
            </a:endParaRPr>
          </a:p>
        </p:txBody>
      </p:sp>
      <p:pic>
        <p:nvPicPr>
          <p:cNvPr id="10" name="Рисунок 6">
            <a:extLst>
              <a:ext uri="{FF2B5EF4-FFF2-40B4-BE49-F238E27FC236}">
                <a16:creationId xmlns:a16="http://schemas.microsoft.com/office/drawing/2014/main" id="{59ADA4E9-7323-96AF-CA64-21B1294A98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3235" y="4227430"/>
            <a:ext cx="202736" cy="292318"/>
          </a:xfrm>
          <a:prstGeom prst="rect">
            <a:avLst/>
          </a:prstGeom>
        </p:spPr>
      </p:pic>
      <p:pic>
        <p:nvPicPr>
          <p:cNvPr id="11" name="Рисунок 18">
            <a:extLst>
              <a:ext uri="{FF2B5EF4-FFF2-40B4-BE49-F238E27FC236}">
                <a16:creationId xmlns:a16="http://schemas.microsoft.com/office/drawing/2014/main" id="{6D614D5D-2176-F112-8C75-452ECCD40F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2362" y="4264669"/>
            <a:ext cx="202736" cy="292318"/>
          </a:xfrm>
          <a:prstGeom prst="rect">
            <a:avLst/>
          </a:prstGeom>
        </p:spPr>
      </p:pic>
      <p:sp>
        <p:nvSpPr>
          <p:cNvPr id="14" name="TextBox 5">
            <a:extLst>
              <a:ext uri="{FF2B5EF4-FFF2-40B4-BE49-F238E27FC236}">
                <a16:creationId xmlns:a16="http://schemas.microsoft.com/office/drawing/2014/main" id="{06EE03A0-BD3D-2DAE-879A-D81BA897AF61}"/>
              </a:ext>
            </a:extLst>
          </p:cNvPr>
          <p:cNvSpPr txBox="1"/>
          <p:nvPr/>
        </p:nvSpPr>
        <p:spPr>
          <a:xfrm>
            <a:off x="1460343" y="4519748"/>
            <a:ext cx="1610164"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70AD47"/>
                </a:solidFill>
                <a:latin typeface="Futura Std" panose="020B0502020204020303" pitchFamily="34" charset="0"/>
              </a:rPr>
              <a:t>Tempe, AZ</a:t>
            </a:r>
            <a:endParaRPr lang="en" sz="1400">
              <a:solidFill>
                <a:srgbClr val="70AD47"/>
              </a:solidFill>
              <a:latin typeface="Futura Std" panose="020B0502020204020303" pitchFamily="34" charset="0"/>
            </a:endParaRPr>
          </a:p>
        </p:txBody>
      </p:sp>
      <p:pic>
        <p:nvPicPr>
          <p:cNvPr id="15" name="Рисунок 26">
            <a:extLst>
              <a:ext uri="{FF2B5EF4-FFF2-40B4-BE49-F238E27FC236}">
                <a16:creationId xmlns:a16="http://schemas.microsoft.com/office/drawing/2014/main" id="{2D119624-51C9-8E90-E2BB-D1274808B5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3302" y="4468431"/>
            <a:ext cx="202736" cy="292318"/>
          </a:xfrm>
          <a:prstGeom prst="rect">
            <a:avLst/>
          </a:prstGeom>
        </p:spPr>
      </p:pic>
      <p:sp>
        <p:nvSpPr>
          <p:cNvPr id="16" name="TextBox 7">
            <a:extLst>
              <a:ext uri="{FF2B5EF4-FFF2-40B4-BE49-F238E27FC236}">
                <a16:creationId xmlns:a16="http://schemas.microsoft.com/office/drawing/2014/main" id="{3AA74830-B6C7-F077-7949-C3F5FC718ADF}"/>
              </a:ext>
            </a:extLst>
          </p:cNvPr>
          <p:cNvSpPr txBox="1"/>
          <p:nvPr/>
        </p:nvSpPr>
        <p:spPr>
          <a:xfrm>
            <a:off x="2995933" y="4522181"/>
            <a:ext cx="1610164"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70AD47"/>
                </a:solidFill>
                <a:latin typeface="Futura Std" panose="020B0502020204020303" pitchFamily="34" charset="0"/>
              </a:rPr>
              <a:t>Miami, FL</a:t>
            </a:r>
            <a:endParaRPr lang="en" sz="1400">
              <a:solidFill>
                <a:srgbClr val="70AD47"/>
              </a:solidFill>
              <a:latin typeface="Futura Std" panose="020B0502020204020303" pitchFamily="34" charset="0"/>
            </a:endParaRPr>
          </a:p>
        </p:txBody>
      </p:sp>
      <p:pic>
        <p:nvPicPr>
          <p:cNvPr id="17" name="Рисунок 28">
            <a:extLst>
              <a:ext uri="{FF2B5EF4-FFF2-40B4-BE49-F238E27FC236}">
                <a16:creationId xmlns:a16="http://schemas.microsoft.com/office/drawing/2014/main" id="{A4373DC4-3C9D-A2C7-4994-A672C47600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8873" y="4295247"/>
            <a:ext cx="202736" cy="292318"/>
          </a:xfrm>
          <a:prstGeom prst="rect">
            <a:avLst/>
          </a:prstGeom>
        </p:spPr>
      </p:pic>
      <p:sp>
        <p:nvSpPr>
          <p:cNvPr id="18" name="TextBox 9">
            <a:extLst>
              <a:ext uri="{FF2B5EF4-FFF2-40B4-BE49-F238E27FC236}">
                <a16:creationId xmlns:a16="http://schemas.microsoft.com/office/drawing/2014/main" id="{22C53D5D-3B22-94E6-9D1D-74B048A25330}"/>
              </a:ext>
            </a:extLst>
          </p:cNvPr>
          <p:cNvSpPr txBox="1"/>
          <p:nvPr/>
        </p:nvSpPr>
        <p:spPr>
          <a:xfrm>
            <a:off x="4270135" y="4361025"/>
            <a:ext cx="1610164"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rgbClr val="70AD47"/>
                </a:solidFill>
                <a:latin typeface="Futura Std" panose="020B0502020204020303" pitchFamily="34" charset="0"/>
              </a:rPr>
              <a:t>Tel Aviv, Israel</a:t>
            </a:r>
            <a:endParaRPr lang="en" sz="1400">
              <a:solidFill>
                <a:srgbClr val="70AD47"/>
              </a:solidFill>
              <a:latin typeface="Futura Std" panose="020B0502020204020303" pitchFamily="34" charset="0"/>
            </a:endParaRPr>
          </a:p>
        </p:txBody>
      </p:sp>
      <p:sp>
        <p:nvSpPr>
          <p:cNvPr id="19" name="TextBox 10">
            <a:extLst>
              <a:ext uri="{FF2B5EF4-FFF2-40B4-BE49-F238E27FC236}">
                <a16:creationId xmlns:a16="http://schemas.microsoft.com/office/drawing/2014/main" id="{D5C8C0A5-4481-68DC-658B-98B2FF9EB18C}"/>
              </a:ext>
            </a:extLst>
          </p:cNvPr>
          <p:cNvSpPr txBox="1"/>
          <p:nvPr/>
        </p:nvSpPr>
        <p:spPr>
          <a:xfrm>
            <a:off x="5300348" y="3547857"/>
            <a:ext cx="2624251"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70AD47"/>
                </a:solidFill>
                <a:latin typeface="Futura Std" panose="020B0502020204020303" pitchFamily="34" charset="0"/>
              </a:rPr>
              <a:t>Amsterdam, Netherlands</a:t>
            </a:r>
            <a:endParaRPr lang="en" sz="1400">
              <a:solidFill>
                <a:srgbClr val="70AD47"/>
              </a:solidFill>
              <a:latin typeface="Futura Std" panose="020B0502020204020303" pitchFamily="34" charset="0"/>
            </a:endParaRPr>
          </a:p>
        </p:txBody>
      </p:sp>
      <p:pic>
        <p:nvPicPr>
          <p:cNvPr id="20" name="Рисунок 32">
            <a:extLst>
              <a:ext uri="{FF2B5EF4-FFF2-40B4-BE49-F238E27FC236}">
                <a16:creationId xmlns:a16="http://schemas.microsoft.com/office/drawing/2014/main" id="{45AF616B-CB99-6800-4D7C-873C76A903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1858" y="3547744"/>
            <a:ext cx="202736" cy="292318"/>
          </a:xfrm>
          <a:prstGeom prst="rect">
            <a:avLst/>
          </a:prstGeom>
        </p:spPr>
      </p:pic>
      <p:pic>
        <p:nvPicPr>
          <p:cNvPr id="21" name="Рисунок 31">
            <a:extLst>
              <a:ext uri="{FF2B5EF4-FFF2-40B4-BE49-F238E27FC236}">
                <a16:creationId xmlns:a16="http://schemas.microsoft.com/office/drawing/2014/main" id="{0E6828B8-4C33-EC5A-88AB-5B64C2A619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0826" y="3597167"/>
            <a:ext cx="202736" cy="292318"/>
          </a:xfrm>
          <a:prstGeom prst="rect">
            <a:avLst/>
          </a:prstGeom>
        </p:spPr>
      </p:pic>
      <p:sp>
        <p:nvSpPr>
          <p:cNvPr id="22" name="TextBox 13">
            <a:extLst>
              <a:ext uri="{FF2B5EF4-FFF2-40B4-BE49-F238E27FC236}">
                <a16:creationId xmlns:a16="http://schemas.microsoft.com/office/drawing/2014/main" id="{6D610C31-75A8-0D16-EED7-D603FA1D6115}"/>
              </a:ext>
            </a:extLst>
          </p:cNvPr>
          <p:cNvSpPr txBox="1"/>
          <p:nvPr/>
        </p:nvSpPr>
        <p:spPr>
          <a:xfrm>
            <a:off x="3536160" y="3689752"/>
            <a:ext cx="1707401"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70AD47"/>
                </a:solidFill>
                <a:latin typeface="Futura Std" panose="020B0502020204020303" pitchFamily="34" charset="0"/>
              </a:rPr>
              <a:t>Antwerp, Belgium</a:t>
            </a:r>
            <a:endParaRPr lang="en" sz="1400">
              <a:solidFill>
                <a:srgbClr val="70AD47"/>
              </a:solidFill>
              <a:latin typeface="Futura Std" panose="020B0502020204020303" pitchFamily="34" charset="0"/>
            </a:endParaRPr>
          </a:p>
        </p:txBody>
      </p:sp>
      <p:pic>
        <p:nvPicPr>
          <p:cNvPr id="23" name="Рисунок 34">
            <a:extLst>
              <a:ext uri="{FF2B5EF4-FFF2-40B4-BE49-F238E27FC236}">
                <a16:creationId xmlns:a16="http://schemas.microsoft.com/office/drawing/2014/main" id="{EDFD5918-F31C-4881-055F-75056C29CB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4548" y="4513699"/>
            <a:ext cx="202736" cy="292318"/>
          </a:xfrm>
          <a:prstGeom prst="rect">
            <a:avLst/>
          </a:prstGeom>
        </p:spPr>
      </p:pic>
      <p:sp>
        <p:nvSpPr>
          <p:cNvPr id="24" name="TextBox 15">
            <a:extLst>
              <a:ext uri="{FF2B5EF4-FFF2-40B4-BE49-F238E27FC236}">
                <a16:creationId xmlns:a16="http://schemas.microsoft.com/office/drawing/2014/main" id="{DCEC8663-C878-658B-47D4-BEC41F2328CD}"/>
              </a:ext>
            </a:extLst>
          </p:cNvPr>
          <p:cNvSpPr txBox="1"/>
          <p:nvPr/>
        </p:nvSpPr>
        <p:spPr>
          <a:xfrm>
            <a:off x="5432559" y="4593708"/>
            <a:ext cx="1610164"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rgbClr val="70AD47"/>
                </a:solidFill>
                <a:latin typeface="Futura Std" panose="020B0502020204020303" pitchFamily="34" charset="0"/>
              </a:rPr>
              <a:t>Delhi, India</a:t>
            </a:r>
            <a:endParaRPr lang="en" sz="1400">
              <a:solidFill>
                <a:srgbClr val="70AD47"/>
              </a:solidFill>
              <a:latin typeface="Futura Std" panose="020B0502020204020303" pitchFamily="34" charset="0"/>
            </a:endParaRPr>
          </a:p>
        </p:txBody>
      </p:sp>
      <p:pic>
        <p:nvPicPr>
          <p:cNvPr id="25" name="Рисунок 26">
            <a:extLst>
              <a:ext uri="{FF2B5EF4-FFF2-40B4-BE49-F238E27FC236}">
                <a16:creationId xmlns:a16="http://schemas.microsoft.com/office/drawing/2014/main" id="{07179A27-D13C-9CF5-A8BD-B678E6DDAC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767" y="4054963"/>
            <a:ext cx="202736" cy="292318"/>
          </a:xfrm>
          <a:prstGeom prst="rect">
            <a:avLst/>
          </a:prstGeom>
        </p:spPr>
      </p:pic>
      <p:sp>
        <p:nvSpPr>
          <p:cNvPr id="26" name="TextBox 17">
            <a:extLst>
              <a:ext uri="{FF2B5EF4-FFF2-40B4-BE49-F238E27FC236}">
                <a16:creationId xmlns:a16="http://schemas.microsoft.com/office/drawing/2014/main" id="{AE0BFCA3-716D-41DE-0EDD-9A583C34CF3F}"/>
              </a:ext>
            </a:extLst>
          </p:cNvPr>
          <p:cNvSpPr txBox="1"/>
          <p:nvPr/>
        </p:nvSpPr>
        <p:spPr>
          <a:xfrm>
            <a:off x="3083398" y="4108713"/>
            <a:ext cx="1610164"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70AD47"/>
                </a:solidFill>
                <a:latin typeface="Futura Std" panose="020B0502020204020303" pitchFamily="34" charset="0"/>
              </a:rPr>
              <a:t>Bowie, MD</a:t>
            </a:r>
            <a:endParaRPr lang="en" sz="1400">
              <a:solidFill>
                <a:srgbClr val="70AD47"/>
              </a:solidFill>
              <a:latin typeface="Futura Std" panose="020B0502020204020303" pitchFamily="34" charset="0"/>
            </a:endParaRPr>
          </a:p>
        </p:txBody>
      </p:sp>
      <p:sp>
        <p:nvSpPr>
          <p:cNvPr id="28" name="TextBox 18">
            <a:extLst>
              <a:ext uri="{FF2B5EF4-FFF2-40B4-BE49-F238E27FC236}">
                <a16:creationId xmlns:a16="http://schemas.microsoft.com/office/drawing/2014/main" id="{FA00A69A-9579-02D6-6EAB-A9E000904B95}"/>
              </a:ext>
            </a:extLst>
          </p:cNvPr>
          <p:cNvSpPr txBox="1"/>
          <p:nvPr/>
        </p:nvSpPr>
        <p:spPr>
          <a:xfrm>
            <a:off x="2397121" y="3390936"/>
            <a:ext cx="2500893"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rgbClr val="70AD47"/>
                </a:solidFill>
                <a:latin typeface="Futura Std" panose="020B0502020204020303" pitchFamily="34" charset="0"/>
              </a:rPr>
              <a:t>London, United Kingdom</a:t>
            </a:r>
            <a:endParaRPr lang="en" sz="1400">
              <a:solidFill>
                <a:srgbClr val="70AD47"/>
              </a:solidFill>
              <a:latin typeface="Futura Std" panose="020B0502020204020303" pitchFamily="34" charset="0"/>
            </a:endParaRPr>
          </a:p>
        </p:txBody>
      </p:sp>
      <p:pic>
        <p:nvPicPr>
          <p:cNvPr id="46" name="Рисунок 32">
            <a:extLst>
              <a:ext uri="{FF2B5EF4-FFF2-40B4-BE49-F238E27FC236}">
                <a16:creationId xmlns:a16="http://schemas.microsoft.com/office/drawing/2014/main" id="{13616BD1-CEA5-B479-34B1-63D83E1E10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4357" y="3435549"/>
            <a:ext cx="202736" cy="292318"/>
          </a:xfrm>
          <a:prstGeom prst="rect">
            <a:avLst/>
          </a:prstGeom>
        </p:spPr>
      </p:pic>
      <p:sp>
        <p:nvSpPr>
          <p:cNvPr id="47" name="TextBox 20">
            <a:extLst>
              <a:ext uri="{FF2B5EF4-FFF2-40B4-BE49-F238E27FC236}">
                <a16:creationId xmlns:a16="http://schemas.microsoft.com/office/drawing/2014/main" id="{10C961EF-E2F2-F302-F7CA-93C1D22F37B5}"/>
              </a:ext>
            </a:extLst>
          </p:cNvPr>
          <p:cNvSpPr txBox="1"/>
          <p:nvPr/>
        </p:nvSpPr>
        <p:spPr>
          <a:xfrm>
            <a:off x="5438748" y="4947921"/>
            <a:ext cx="1610164"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rgbClr val="70AD47"/>
                </a:solidFill>
                <a:latin typeface="Futura Std" panose="020B0502020204020303" pitchFamily="34" charset="0"/>
              </a:rPr>
              <a:t>Bangalore, India</a:t>
            </a:r>
            <a:endParaRPr lang="en" sz="1400">
              <a:solidFill>
                <a:srgbClr val="70AD47"/>
              </a:solidFill>
              <a:latin typeface="Futura Std" panose="020B0502020204020303" pitchFamily="34" charset="0"/>
            </a:endParaRPr>
          </a:p>
        </p:txBody>
      </p:sp>
      <p:pic>
        <p:nvPicPr>
          <p:cNvPr id="48" name="Рисунок 6">
            <a:extLst>
              <a:ext uri="{FF2B5EF4-FFF2-40B4-BE49-F238E27FC236}">
                <a16:creationId xmlns:a16="http://schemas.microsoft.com/office/drawing/2014/main" id="{09DBDF59-9EA9-3D17-4F74-DD5ACA9AB3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1355" y="4874244"/>
            <a:ext cx="202736" cy="292318"/>
          </a:xfrm>
          <a:prstGeom prst="rect">
            <a:avLst/>
          </a:prstGeom>
        </p:spPr>
      </p:pic>
    </p:spTree>
    <p:extLst>
      <p:ext uri="{BB962C8B-B14F-4D97-AF65-F5344CB8AC3E}">
        <p14:creationId xmlns:p14="http://schemas.microsoft.com/office/powerpoint/2010/main" val="1998571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72324D80-5249-784A-A76B-8B8D60FCC5AF}"/>
              </a:ext>
            </a:extLst>
          </p:cNvPr>
          <p:cNvPicPr>
            <a:picLocks noChangeAspect="1"/>
          </p:cNvPicPr>
          <p:nvPr/>
        </p:nvPicPr>
        <p:blipFill>
          <a:blip r:embed="rId3"/>
          <a:stretch>
            <a:fillRect/>
          </a:stretch>
        </p:blipFill>
        <p:spPr>
          <a:xfrm>
            <a:off x="94593" y="1884213"/>
            <a:ext cx="10623291" cy="5400173"/>
          </a:xfrm>
          <a:prstGeom prst="rect">
            <a:avLst/>
          </a:prstGeom>
        </p:spPr>
      </p:pic>
      <p:sp>
        <p:nvSpPr>
          <p:cNvPr id="7" name="Овал 6">
            <a:extLst>
              <a:ext uri="{FF2B5EF4-FFF2-40B4-BE49-F238E27FC236}">
                <a16:creationId xmlns:a16="http://schemas.microsoft.com/office/drawing/2014/main" id="{001487F2-C0CA-7A4A-BEC9-96ACDF84EEF0}"/>
              </a:ext>
            </a:extLst>
          </p:cNvPr>
          <p:cNvSpPr/>
          <p:nvPr/>
        </p:nvSpPr>
        <p:spPr>
          <a:xfrm>
            <a:off x="3726120" y="3865588"/>
            <a:ext cx="2755362" cy="186285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8" name="Рисунок 7">
            <a:extLst>
              <a:ext uri="{FF2B5EF4-FFF2-40B4-BE49-F238E27FC236}">
                <a16:creationId xmlns:a16="http://schemas.microsoft.com/office/drawing/2014/main" id="{A5D623B3-F2CF-904A-854A-0BE919DD5C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10" name="TextBox 9">
            <a:extLst>
              <a:ext uri="{FF2B5EF4-FFF2-40B4-BE49-F238E27FC236}">
                <a16:creationId xmlns:a16="http://schemas.microsoft.com/office/drawing/2014/main" id="{7E821E69-7782-4F46-A3D7-DB52ACF1EA54}"/>
              </a:ext>
            </a:extLst>
          </p:cNvPr>
          <p:cNvSpPr txBox="1"/>
          <p:nvPr/>
        </p:nvSpPr>
        <p:spPr>
          <a:xfrm>
            <a:off x="386086" y="7663738"/>
            <a:ext cx="2198248" cy="215444"/>
          </a:xfrm>
          <a:prstGeom prst="rect">
            <a:avLst/>
          </a:prstGeom>
          <a:noFill/>
        </p:spPr>
        <p:txBody>
          <a:bodyPr wrap="square" rtlCol="0">
            <a:spAutoFit/>
          </a:bodyPr>
          <a:lstStyle/>
          <a:p>
            <a:pPr>
              <a:spcBef>
                <a:spcPts val="100"/>
              </a:spcBef>
            </a:pPr>
            <a:r>
              <a:rPr lang="en" sz="800">
                <a:solidFill>
                  <a:srgbClr val="4C4C4E"/>
                </a:solidFill>
                <a:latin typeface="Futura Std Book" panose="020B0502020204020303" pitchFamily="34" charset="0"/>
              </a:rPr>
              <a:t>BlinkCharging.com • (888) 998.2546 </a:t>
            </a:r>
          </a:p>
        </p:txBody>
      </p:sp>
      <p:sp>
        <p:nvSpPr>
          <p:cNvPr id="43" name="TextBox 42">
            <a:extLst>
              <a:ext uri="{FF2B5EF4-FFF2-40B4-BE49-F238E27FC236}">
                <a16:creationId xmlns:a16="http://schemas.microsoft.com/office/drawing/2014/main" id="{EDF3B61D-FFE1-614E-94CC-D6A36AF7D2A5}"/>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algn="r">
              <a:lnSpc>
                <a:spcPct val="150000"/>
              </a:lnSpc>
              <a:spcBef>
                <a:spcPts val="100"/>
              </a:spcBef>
            </a:pPr>
            <a:r>
              <a:rPr lang="en" sz="600">
                <a:solidFill>
                  <a:srgbClr val="4C4C4E"/>
                </a:solidFill>
                <a:latin typeface="Futura Std Book"/>
              </a:rPr>
              <a:t>EV Charging Solutions with Blink</a:t>
            </a:r>
            <a:br>
              <a:rPr lang="en" sz="600">
                <a:latin typeface="Futura Std Book" panose="020B0502020204020303" pitchFamily="34" charset="0"/>
              </a:rPr>
            </a:br>
            <a:r>
              <a:rPr lang="en" sz="600">
                <a:solidFill>
                  <a:srgbClr val="4C4C4E"/>
                </a:solidFill>
                <a:latin typeface="Futura Std Book"/>
              </a:rPr>
              <a:t>© 2023 Blink Charging Co.  All Rights Reserved.</a:t>
            </a:r>
          </a:p>
        </p:txBody>
      </p:sp>
      <p:sp>
        <p:nvSpPr>
          <p:cNvPr id="45" name="Прямоугольник 44">
            <a:extLst>
              <a:ext uri="{FF2B5EF4-FFF2-40B4-BE49-F238E27FC236}">
                <a16:creationId xmlns:a16="http://schemas.microsoft.com/office/drawing/2014/main" id="{8A234305-49A8-2449-8CBB-B9A55F949CBC}"/>
              </a:ext>
            </a:extLst>
          </p:cNvPr>
          <p:cNvSpPr/>
          <p:nvPr/>
        </p:nvSpPr>
        <p:spPr>
          <a:xfrm>
            <a:off x="-9149" y="487464"/>
            <a:ext cx="2095934" cy="21544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47" name="TextBox 46">
            <a:extLst>
              <a:ext uri="{FF2B5EF4-FFF2-40B4-BE49-F238E27FC236}">
                <a16:creationId xmlns:a16="http://schemas.microsoft.com/office/drawing/2014/main" id="{74D80C7B-9BF9-834F-8534-2D9128298B1E}"/>
              </a:ext>
            </a:extLst>
          </p:cNvPr>
          <p:cNvSpPr txBox="1"/>
          <p:nvPr/>
        </p:nvSpPr>
        <p:spPr>
          <a:xfrm>
            <a:off x="413796" y="467946"/>
            <a:ext cx="1161332"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Market Trends</a:t>
            </a:r>
          </a:p>
        </p:txBody>
      </p:sp>
      <p:sp>
        <p:nvSpPr>
          <p:cNvPr id="49" name="TextBox 48">
            <a:extLst>
              <a:ext uri="{FF2B5EF4-FFF2-40B4-BE49-F238E27FC236}">
                <a16:creationId xmlns:a16="http://schemas.microsoft.com/office/drawing/2014/main" id="{9B243C2A-999C-9640-840B-2FA347D110D5}"/>
              </a:ext>
            </a:extLst>
          </p:cNvPr>
          <p:cNvSpPr txBox="1"/>
          <p:nvPr/>
        </p:nvSpPr>
        <p:spPr>
          <a:xfrm>
            <a:off x="386086" y="1108908"/>
            <a:ext cx="6991931" cy="677108"/>
          </a:xfrm>
          <a:prstGeom prst="rect">
            <a:avLst/>
          </a:prstGeom>
          <a:noFill/>
        </p:spPr>
        <p:txBody>
          <a:bodyPr wrap="square" rtlCol="0">
            <a:spAutoFit/>
          </a:bodyPr>
          <a:lstStyle/>
          <a:p>
            <a:r>
              <a:rPr lang="en" sz="2200">
                <a:solidFill>
                  <a:srgbClr val="61A60D"/>
                </a:solidFill>
                <a:latin typeface="Futura Std Medium" panose="020B0502020204020303" pitchFamily="34" charset="0"/>
                <a:ea typeface="Futura" panose="02020800000000000000" pitchFamily="18" charset="0"/>
                <a:cs typeface="Futura" panose="02020800000000000000" pitchFamily="18" charset="0"/>
              </a:rPr>
              <a:t>The Demand for Electric Vehicles </a:t>
            </a:r>
          </a:p>
          <a:p>
            <a:r>
              <a:rPr lang="en" sz="1600">
                <a:solidFill>
                  <a:srgbClr val="4C4C4E"/>
                </a:solidFill>
                <a:latin typeface="Futura Std Book" panose="020B0502020204020303" pitchFamily="34" charset="0"/>
              </a:rPr>
              <a:t>US Electric Vehicles Sales Forecast: 2019-2028</a:t>
            </a:r>
          </a:p>
        </p:txBody>
      </p:sp>
      <p:sp>
        <p:nvSpPr>
          <p:cNvPr id="51" name="TextBox 50">
            <a:extLst>
              <a:ext uri="{FF2B5EF4-FFF2-40B4-BE49-F238E27FC236}">
                <a16:creationId xmlns:a16="http://schemas.microsoft.com/office/drawing/2014/main" id="{A836BE03-2478-DE4B-8B2C-8CFB1F0DEDF8}"/>
              </a:ext>
            </a:extLst>
          </p:cNvPr>
          <p:cNvSpPr txBox="1"/>
          <p:nvPr/>
        </p:nvSpPr>
        <p:spPr>
          <a:xfrm>
            <a:off x="5866112" y="7403770"/>
            <a:ext cx="4470960" cy="230832"/>
          </a:xfrm>
          <a:prstGeom prst="rect">
            <a:avLst/>
          </a:prstGeom>
          <a:noFill/>
        </p:spPr>
        <p:txBody>
          <a:bodyPr wrap="square" rtlCol="0">
            <a:spAutoFit/>
          </a:bodyPr>
          <a:lstStyle/>
          <a:p>
            <a:pPr algn="r"/>
            <a:r>
              <a:rPr lang="en" sz="900">
                <a:solidFill>
                  <a:srgbClr val="4C4C4E"/>
                </a:solidFill>
                <a:latin typeface="Futura Std" panose="020B0502020204020303" pitchFamily="34" charset="0"/>
              </a:rPr>
              <a:t>Forecast: Loren McDonald/EVAdoption.com</a:t>
            </a:r>
          </a:p>
        </p:txBody>
      </p:sp>
      <p:sp>
        <p:nvSpPr>
          <p:cNvPr id="53" name="TextBox 52">
            <a:extLst>
              <a:ext uri="{FF2B5EF4-FFF2-40B4-BE49-F238E27FC236}">
                <a16:creationId xmlns:a16="http://schemas.microsoft.com/office/drawing/2014/main" id="{EB7D1EEE-D302-3A45-9BE0-5FEE085AAAEA}"/>
              </a:ext>
            </a:extLst>
          </p:cNvPr>
          <p:cNvSpPr txBox="1"/>
          <p:nvPr/>
        </p:nvSpPr>
        <p:spPr>
          <a:xfrm>
            <a:off x="3826688" y="4125058"/>
            <a:ext cx="2549833" cy="1323439"/>
          </a:xfrm>
          <a:prstGeom prst="rect">
            <a:avLst/>
          </a:prstGeom>
          <a:noFill/>
        </p:spPr>
        <p:txBody>
          <a:bodyPr wrap="square" lIns="91440" tIns="45720" rIns="91440" bIns="45720" rtlCol="0" anchor="t">
            <a:spAutoFit/>
          </a:bodyPr>
          <a:lstStyle/>
          <a:p>
            <a:pPr algn="ctr"/>
            <a:r>
              <a:rPr lang="en" sz="1600">
                <a:solidFill>
                  <a:schemeClr val="bg1"/>
                </a:solidFill>
                <a:latin typeface="Futura Std Condensed Light"/>
              </a:rPr>
              <a:t>100 additional Electric</a:t>
            </a:r>
            <a:br>
              <a:rPr lang="en" sz="1600">
                <a:latin typeface="Futura Std Condensed Light" panose="020B0406020204030204" pitchFamily="34" charset="0"/>
              </a:rPr>
            </a:br>
            <a:r>
              <a:rPr lang="en" sz="1600">
                <a:solidFill>
                  <a:schemeClr val="bg1"/>
                </a:solidFill>
                <a:latin typeface="Futura Std Condensed Light"/>
              </a:rPr>
              <a:t>Vehicle models will be brought </a:t>
            </a:r>
            <a:br>
              <a:rPr lang="en" sz="1600">
                <a:latin typeface="Futura Std Condensed Light" panose="020B0406020204030204" pitchFamily="34" charset="0"/>
              </a:rPr>
            </a:br>
            <a:r>
              <a:rPr lang="en" sz="1600">
                <a:solidFill>
                  <a:schemeClr val="bg1"/>
                </a:solidFill>
                <a:latin typeface="Futura Std Condensed Light"/>
              </a:rPr>
              <a:t>to market by 2024 </a:t>
            </a:r>
            <a:br>
              <a:rPr lang="en" sz="1600">
                <a:latin typeface="Futura Std Condensed Light" panose="020B0406020204030204" pitchFamily="34" charset="0"/>
              </a:rPr>
            </a:br>
            <a:r>
              <a:rPr lang="en" sz="1600">
                <a:solidFill>
                  <a:schemeClr val="bg1"/>
                </a:solidFill>
                <a:latin typeface="Futura Std Condensed Light"/>
              </a:rPr>
              <a:t>-Automotive News</a:t>
            </a:r>
          </a:p>
        </p:txBody>
      </p:sp>
    </p:spTree>
    <p:extLst>
      <p:ext uri="{BB962C8B-B14F-4D97-AF65-F5344CB8AC3E}">
        <p14:creationId xmlns:p14="http://schemas.microsoft.com/office/powerpoint/2010/main" val="244078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3F112F4-E922-244A-8063-B07DD1DCF6D4}"/>
              </a:ext>
            </a:extLst>
          </p:cNvPr>
          <p:cNvPicPr>
            <a:picLocks noChangeAspect="1"/>
          </p:cNvPicPr>
          <p:nvPr/>
        </p:nvPicPr>
        <p:blipFill>
          <a:blip r:embed="rId3"/>
          <a:stretch>
            <a:fillRect/>
          </a:stretch>
        </p:blipFill>
        <p:spPr>
          <a:xfrm>
            <a:off x="106017" y="1777614"/>
            <a:ext cx="10880035" cy="5530684"/>
          </a:xfrm>
          <a:prstGeom prst="rect">
            <a:avLst/>
          </a:prstGeom>
        </p:spPr>
      </p:pic>
      <p:pic>
        <p:nvPicPr>
          <p:cNvPr id="8" name="Рисунок 7">
            <a:extLst>
              <a:ext uri="{FF2B5EF4-FFF2-40B4-BE49-F238E27FC236}">
                <a16:creationId xmlns:a16="http://schemas.microsoft.com/office/drawing/2014/main" id="{A5D623B3-F2CF-904A-854A-0BE919DD5C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10" name="TextBox 9">
            <a:extLst>
              <a:ext uri="{FF2B5EF4-FFF2-40B4-BE49-F238E27FC236}">
                <a16:creationId xmlns:a16="http://schemas.microsoft.com/office/drawing/2014/main" id="{7E821E69-7782-4F46-A3D7-DB52ACF1EA54}"/>
              </a:ext>
            </a:extLst>
          </p:cNvPr>
          <p:cNvSpPr txBox="1"/>
          <p:nvPr/>
        </p:nvSpPr>
        <p:spPr>
          <a:xfrm>
            <a:off x="386086" y="7663738"/>
            <a:ext cx="2198248" cy="215444"/>
          </a:xfrm>
          <a:prstGeom prst="rect">
            <a:avLst/>
          </a:prstGeom>
          <a:noFill/>
        </p:spPr>
        <p:txBody>
          <a:bodyPr wrap="square" rtlCol="0">
            <a:spAutoFit/>
          </a:bodyPr>
          <a:lstStyle/>
          <a:p>
            <a:pPr>
              <a:spcBef>
                <a:spcPts val="100"/>
              </a:spcBef>
            </a:pPr>
            <a:r>
              <a:rPr lang="en" sz="800">
                <a:solidFill>
                  <a:srgbClr val="4C4C4E"/>
                </a:solidFill>
                <a:latin typeface="Futura Std Book" panose="020B0502020204020303" pitchFamily="34" charset="0"/>
              </a:rPr>
              <a:t>BlinkCharging.com • (888) 998.2546 </a:t>
            </a:r>
          </a:p>
        </p:txBody>
      </p:sp>
      <p:sp>
        <p:nvSpPr>
          <p:cNvPr id="45" name="Прямоугольник 44">
            <a:extLst>
              <a:ext uri="{FF2B5EF4-FFF2-40B4-BE49-F238E27FC236}">
                <a16:creationId xmlns:a16="http://schemas.microsoft.com/office/drawing/2014/main" id="{8A234305-49A8-2449-8CBB-B9A55F949CBC}"/>
              </a:ext>
            </a:extLst>
          </p:cNvPr>
          <p:cNvSpPr/>
          <p:nvPr/>
        </p:nvSpPr>
        <p:spPr>
          <a:xfrm>
            <a:off x="-9149" y="487464"/>
            <a:ext cx="2095934" cy="21544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47" name="TextBox 46">
            <a:extLst>
              <a:ext uri="{FF2B5EF4-FFF2-40B4-BE49-F238E27FC236}">
                <a16:creationId xmlns:a16="http://schemas.microsoft.com/office/drawing/2014/main" id="{74D80C7B-9BF9-834F-8534-2D9128298B1E}"/>
              </a:ext>
            </a:extLst>
          </p:cNvPr>
          <p:cNvSpPr txBox="1"/>
          <p:nvPr/>
        </p:nvSpPr>
        <p:spPr>
          <a:xfrm>
            <a:off x="413796" y="467946"/>
            <a:ext cx="1161332"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Market Trends</a:t>
            </a:r>
          </a:p>
        </p:txBody>
      </p:sp>
      <p:sp>
        <p:nvSpPr>
          <p:cNvPr id="49" name="TextBox 48">
            <a:extLst>
              <a:ext uri="{FF2B5EF4-FFF2-40B4-BE49-F238E27FC236}">
                <a16:creationId xmlns:a16="http://schemas.microsoft.com/office/drawing/2014/main" id="{9B243C2A-999C-9640-840B-2FA347D110D5}"/>
              </a:ext>
            </a:extLst>
          </p:cNvPr>
          <p:cNvSpPr txBox="1"/>
          <p:nvPr/>
        </p:nvSpPr>
        <p:spPr>
          <a:xfrm>
            <a:off x="402645" y="904606"/>
            <a:ext cx="6349338" cy="677108"/>
          </a:xfrm>
          <a:prstGeom prst="rect">
            <a:avLst/>
          </a:prstGeom>
          <a:noFill/>
        </p:spPr>
        <p:txBody>
          <a:bodyPr wrap="square" rtlCol="0">
            <a:spAutoFit/>
          </a:bodyPr>
          <a:lstStyle/>
          <a:p>
            <a:r>
              <a:rPr lang="en" sz="2200">
                <a:solidFill>
                  <a:schemeClr val="accent6"/>
                </a:solidFill>
                <a:latin typeface="Futura Std Medium" panose="020B0502020204020303" pitchFamily="34" charset="0"/>
              </a:rPr>
              <a:t>The Demand for EV Charging Infrastructure</a:t>
            </a:r>
          </a:p>
          <a:p>
            <a:r>
              <a:rPr lang="en" sz="1600">
                <a:solidFill>
                  <a:srgbClr val="4C4C4E"/>
                </a:solidFill>
                <a:latin typeface="Futura Std Book" panose="020B0502020204020303" pitchFamily="34" charset="0"/>
              </a:rPr>
              <a:t>Forecasted U.S. EV Charger Sales in 1,000’s</a:t>
            </a:r>
          </a:p>
        </p:txBody>
      </p:sp>
      <p:sp>
        <p:nvSpPr>
          <p:cNvPr id="51" name="TextBox 50">
            <a:extLst>
              <a:ext uri="{FF2B5EF4-FFF2-40B4-BE49-F238E27FC236}">
                <a16:creationId xmlns:a16="http://schemas.microsoft.com/office/drawing/2014/main" id="{A836BE03-2478-DE4B-8B2C-8CFB1F0DEDF8}"/>
              </a:ext>
            </a:extLst>
          </p:cNvPr>
          <p:cNvSpPr txBox="1"/>
          <p:nvPr/>
        </p:nvSpPr>
        <p:spPr>
          <a:xfrm>
            <a:off x="386086" y="7167165"/>
            <a:ext cx="4470960" cy="461665"/>
          </a:xfrm>
          <a:prstGeom prst="rect">
            <a:avLst/>
          </a:prstGeom>
          <a:noFill/>
        </p:spPr>
        <p:txBody>
          <a:bodyPr wrap="square" rtlCol="0">
            <a:spAutoFit/>
          </a:bodyPr>
          <a:lstStyle/>
          <a:p>
            <a:r>
              <a:rPr lang="en" sz="1200">
                <a:solidFill>
                  <a:srgbClr val="4C4C4E"/>
                </a:solidFill>
                <a:latin typeface="Futura Std Book" panose="020B0502020204020303" pitchFamily="34" charset="0"/>
              </a:rPr>
              <a:t>Source: Guidehouse (Navigant) Market Analysis </a:t>
            </a:r>
            <a:br>
              <a:rPr lang="en" sz="1200">
                <a:solidFill>
                  <a:srgbClr val="4C4C4E"/>
                </a:solidFill>
                <a:latin typeface="Futura Std Book" panose="020B0502020204020303" pitchFamily="34" charset="0"/>
              </a:rPr>
            </a:br>
            <a:r>
              <a:rPr lang="en" sz="1200">
                <a:solidFill>
                  <a:srgbClr val="4C4C4E"/>
                </a:solidFill>
                <a:latin typeface="Futura Std Book" panose="020B0502020204020303" pitchFamily="34" charset="0"/>
              </a:rPr>
              <a:t>and Forecast of EV Charging Solutions 2Q-2020</a:t>
            </a:r>
          </a:p>
        </p:txBody>
      </p:sp>
      <p:sp>
        <p:nvSpPr>
          <p:cNvPr id="12" name="TextBox 11">
            <a:extLst>
              <a:ext uri="{FF2B5EF4-FFF2-40B4-BE49-F238E27FC236}">
                <a16:creationId xmlns:a16="http://schemas.microsoft.com/office/drawing/2014/main" id="{98275AF8-3BE5-0746-9EF9-45FA71EB295B}"/>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algn="r">
              <a:lnSpc>
                <a:spcPct val="150000"/>
              </a:lnSpc>
              <a:spcBef>
                <a:spcPts val="100"/>
              </a:spcBef>
            </a:pPr>
            <a:r>
              <a:rPr lang="en" sz="600">
                <a:solidFill>
                  <a:srgbClr val="4C4C4E"/>
                </a:solidFill>
                <a:latin typeface="Futura Std Book"/>
              </a:rPr>
              <a:t>EV Charging Solutions with Blink</a:t>
            </a:r>
            <a:br>
              <a:rPr lang="en" sz="600">
                <a:latin typeface="Futura Std Book" panose="020B0502020204020303" pitchFamily="34" charset="0"/>
              </a:rPr>
            </a:br>
            <a:r>
              <a:rPr lang="en" sz="600">
                <a:solidFill>
                  <a:srgbClr val="4C4C4E"/>
                </a:solidFill>
                <a:latin typeface="Futura Std Book"/>
              </a:rPr>
              <a:t>© 2023 Blink Charging Co.  All Rights Reserved.</a:t>
            </a:r>
          </a:p>
        </p:txBody>
      </p:sp>
      <p:grpSp>
        <p:nvGrpSpPr>
          <p:cNvPr id="14" name="Group 13">
            <a:extLst>
              <a:ext uri="{FF2B5EF4-FFF2-40B4-BE49-F238E27FC236}">
                <a16:creationId xmlns:a16="http://schemas.microsoft.com/office/drawing/2014/main" id="{E4D5545E-0518-EF48-844E-26A0B62DF8E8}"/>
              </a:ext>
            </a:extLst>
          </p:cNvPr>
          <p:cNvGrpSpPr/>
          <p:nvPr/>
        </p:nvGrpSpPr>
        <p:grpSpPr>
          <a:xfrm>
            <a:off x="7068053" y="1460434"/>
            <a:ext cx="3453053" cy="2070599"/>
            <a:chOff x="6713804" y="3383057"/>
            <a:chExt cx="948677" cy="858979"/>
          </a:xfrm>
        </p:grpSpPr>
        <p:sp>
          <p:nvSpPr>
            <p:cNvPr id="15" name="Oval 14">
              <a:extLst>
                <a:ext uri="{FF2B5EF4-FFF2-40B4-BE49-F238E27FC236}">
                  <a16:creationId xmlns:a16="http://schemas.microsoft.com/office/drawing/2014/main" id="{60F941E2-C2D9-A942-8321-5E9A97679936}"/>
                </a:ext>
              </a:extLst>
            </p:cNvPr>
            <p:cNvSpPr/>
            <p:nvPr/>
          </p:nvSpPr>
          <p:spPr>
            <a:xfrm>
              <a:off x="6737631" y="3383057"/>
              <a:ext cx="914400" cy="858979"/>
            </a:xfrm>
            <a:prstGeom prst="ellipse">
              <a:avLst/>
            </a:prstGeom>
            <a:solidFill>
              <a:srgbClr val="255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3EB1E54-22FC-8A4E-9E1C-7CFFF7C25A5C}"/>
                </a:ext>
              </a:extLst>
            </p:cNvPr>
            <p:cNvSpPr/>
            <p:nvPr/>
          </p:nvSpPr>
          <p:spPr>
            <a:xfrm>
              <a:off x="6713804" y="3536296"/>
              <a:ext cx="948677" cy="482955"/>
            </a:xfrm>
            <a:prstGeom prst="rect">
              <a:avLst/>
            </a:prstGeom>
          </p:spPr>
          <p:txBody>
            <a:bodyPr wrap="square">
              <a:spAutoFit/>
            </a:bodyPr>
            <a:lstStyle/>
            <a:p>
              <a:pPr algn="ctr">
                <a:spcBef>
                  <a:spcPts val="500"/>
                </a:spcBef>
              </a:pPr>
              <a:r>
                <a:rPr lang="en-US" sz="1400" b="1" dirty="0">
                  <a:solidFill>
                    <a:schemeClr val="bg1"/>
                  </a:solidFill>
                </a:rPr>
                <a:t>Key Industry Drivers</a:t>
              </a:r>
            </a:p>
            <a:p>
              <a:pPr algn="ctr">
                <a:spcBef>
                  <a:spcPts val="500"/>
                </a:spcBef>
              </a:pPr>
              <a:r>
                <a:rPr lang="en-US" sz="1400" dirty="0">
                  <a:solidFill>
                    <a:schemeClr val="bg1"/>
                  </a:solidFill>
                </a:rPr>
                <a:t>Forecasted 30% of EV adoption CAGR</a:t>
              </a:r>
              <a:r>
                <a:rPr lang="en-US" sz="1400" baseline="30000" dirty="0">
                  <a:solidFill>
                    <a:schemeClr val="bg1"/>
                  </a:solidFill>
                </a:rPr>
                <a:t>(2)</a:t>
              </a:r>
            </a:p>
            <a:p>
              <a:pPr algn="ctr">
                <a:spcBef>
                  <a:spcPts val="500"/>
                </a:spcBef>
              </a:pPr>
              <a:r>
                <a:rPr lang="en-US" sz="1400" dirty="0">
                  <a:solidFill>
                    <a:schemeClr val="bg1"/>
                  </a:solidFill>
                </a:rPr>
                <a:t>Expansion of grant opportunities</a:t>
              </a:r>
            </a:p>
            <a:p>
              <a:pPr algn="ctr">
                <a:spcBef>
                  <a:spcPts val="500"/>
                </a:spcBef>
              </a:pPr>
              <a:r>
                <a:rPr lang="en-US" sz="1400" dirty="0">
                  <a:solidFill>
                    <a:schemeClr val="bg1"/>
                  </a:solidFill>
                </a:rPr>
                <a:t>Legislation mandating EV infrastructure</a:t>
              </a:r>
              <a:endParaRPr lang="en-US" sz="1100" dirty="0">
                <a:solidFill>
                  <a:schemeClr val="bg1"/>
                </a:solidFill>
              </a:endParaRPr>
            </a:p>
          </p:txBody>
        </p:sp>
      </p:grpSp>
      <p:sp>
        <p:nvSpPr>
          <p:cNvPr id="17" name="Oval 16">
            <a:extLst>
              <a:ext uri="{FF2B5EF4-FFF2-40B4-BE49-F238E27FC236}">
                <a16:creationId xmlns:a16="http://schemas.microsoft.com/office/drawing/2014/main" id="{D9851A40-7131-CD43-8909-9AABF6C30130}"/>
              </a:ext>
            </a:extLst>
          </p:cNvPr>
          <p:cNvSpPr/>
          <p:nvPr/>
        </p:nvSpPr>
        <p:spPr>
          <a:xfrm>
            <a:off x="7139395" y="1455017"/>
            <a:ext cx="3328289" cy="207059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3354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car&#10;&#10;Description automatically generated with low confidence">
            <a:extLst>
              <a:ext uri="{FF2B5EF4-FFF2-40B4-BE49-F238E27FC236}">
                <a16:creationId xmlns:a16="http://schemas.microsoft.com/office/drawing/2014/main" id="{829E18BA-E8BD-FB43-B4CB-6D82A2A747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0972800" cy="8229600"/>
          </a:xfrm>
          <a:prstGeom prst="rect">
            <a:avLst/>
          </a:prstGeom>
        </p:spPr>
      </p:pic>
      <p:sp>
        <p:nvSpPr>
          <p:cNvPr id="10" name="TextBox 9">
            <a:extLst>
              <a:ext uri="{FF2B5EF4-FFF2-40B4-BE49-F238E27FC236}">
                <a16:creationId xmlns:a16="http://schemas.microsoft.com/office/drawing/2014/main" id="{7E821E69-7782-4F46-A3D7-DB52ACF1EA54}"/>
              </a:ext>
            </a:extLst>
          </p:cNvPr>
          <p:cNvSpPr txBox="1"/>
          <p:nvPr/>
        </p:nvSpPr>
        <p:spPr>
          <a:xfrm>
            <a:off x="386086" y="7663738"/>
            <a:ext cx="2198248" cy="215444"/>
          </a:xfrm>
          <a:prstGeom prst="rect">
            <a:avLst/>
          </a:prstGeom>
          <a:noFill/>
        </p:spPr>
        <p:txBody>
          <a:bodyPr wrap="square" rtlCol="0">
            <a:spAutoFit/>
          </a:bodyPr>
          <a:lstStyle/>
          <a:p>
            <a:pPr>
              <a:spcBef>
                <a:spcPts val="100"/>
              </a:spcBef>
            </a:pPr>
            <a:r>
              <a:rPr lang="en" sz="800">
                <a:solidFill>
                  <a:schemeClr val="bg1"/>
                </a:solidFill>
                <a:latin typeface="Futura Std Book" panose="020B0502020204020303" pitchFamily="34" charset="0"/>
              </a:rPr>
              <a:t>BlinkCharging.com • (888) 998.2546 </a:t>
            </a:r>
          </a:p>
        </p:txBody>
      </p:sp>
      <p:sp>
        <p:nvSpPr>
          <p:cNvPr id="43" name="TextBox 42">
            <a:extLst>
              <a:ext uri="{FF2B5EF4-FFF2-40B4-BE49-F238E27FC236}">
                <a16:creationId xmlns:a16="http://schemas.microsoft.com/office/drawing/2014/main" id="{EDF3B61D-FFE1-614E-94CC-D6A36AF7D2A5}"/>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algn="r">
              <a:lnSpc>
                <a:spcPct val="150000"/>
              </a:lnSpc>
              <a:spcBef>
                <a:spcPts val="100"/>
              </a:spcBef>
            </a:pPr>
            <a:r>
              <a:rPr lang="en" sz="600">
                <a:solidFill>
                  <a:schemeClr val="bg1"/>
                </a:solidFill>
                <a:latin typeface="Futura Std Book"/>
              </a:rPr>
              <a:t>EV Charging Solutions with Blink</a:t>
            </a:r>
            <a:br>
              <a:rPr lang="en" sz="600">
                <a:latin typeface="Futura Std Book" panose="020B0502020204020303" pitchFamily="34" charset="0"/>
              </a:rPr>
            </a:br>
            <a:r>
              <a:rPr lang="en" sz="600">
                <a:solidFill>
                  <a:schemeClr val="bg1"/>
                </a:solidFill>
                <a:latin typeface="Futura Std Book"/>
              </a:rPr>
              <a:t>© 2023 Blink Charging Co.  All Rights Reserved.</a:t>
            </a:r>
          </a:p>
        </p:txBody>
      </p:sp>
      <p:sp>
        <p:nvSpPr>
          <p:cNvPr id="13" name="Прямоугольник 12">
            <a:extLst>
              <a:ext uri="{FF2B5EF4-FFF2-40B4-BE49-F238E27FC236}">
                <a16:creationId xmlns:a16="http://schemas.microsoft.com/office/drawing/2014/main" id="{BFF4F7F4-1E2B-0442-B0F4-1EDCCF922362}"/>
              </a:ext>
            </a:extLst>
          </p:cNvPr>
          <p:cNvSpPr/>
          <p:nvPr/>
        </p:nvSpPr>
        <p:spPr>
          <a:xfrm>
            <a:off x="-2619" y="982663"/>
            <a:ext cx="3716771" cy="61116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14" name="TextBox 13">
            <a:extLst>
              <a:ext uri="{FF2B5EF4-FFF2-40B4-BE49-F238E27FC236}">
                <a16:creationId xmlns:a16="http://schemas.microsoft.com/office/drawing/2014/main" id="{FCBC8219-E754-D54B-B332-9FA67695B77C}"/>
              </a:ext>
            </a:extLst>
          </p:cNvPr>
          <p:cNvSpPr txBox="1"/>
          <p:nvPr/>
        </p:nvSpPr>
        <p:spPr>
          <a:xfrm>
            <a:off x="155004" y="1054729"/>
            <a:ext cx="3129972" cy="461665"/>
          </a:xfrm>
          <a:prstGeom prst="rect">
            <a:avLst/>
          </a:prstGeom>
          <a:noFill/>
        </p:spPr>
        <p:txBody>
          <a:bodyPr wrap="square" lIns="91440" tIns="45720" rIns="91440" bIns="45720" rtlCol="0" anchor="t">
            <a:spAutoFit/>
          </a:bodyPr>
          <a:lstStyle/>
          <a:p>
            <a:r>
              <a:rPr lang="en" sz="2400">
                <a:solidFill>
                  <a:srgbClr val="FFFFFF"/>
                </a:solidFill>
                <a:latin typeface="Futura Std Condensed"/>
              </a:rPr>
              <a:t>EV Charging Basics</a:t>
            </a:r>
          </a:p>
        </p:txBody>
      </p:sp>
      <p:pic>
        <p:nvPicPr>
          <p:cNvPr id="11" name="Рисунок 12">
            <a:extLst>
              <a:ext uri="{FF2B5EF4-FFF2-40B4-BE49-F238E27FC236}">
                <a16:creationId xmlns:a16="http://schemas.microsoft.com/office/drawing/2014/main" id="{883FAD9F-E093-5A49-8A36-11D6995A8A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9249" y="487464"/>
            <a:ext cx="707572" cy="287451"/>
          </a:xfrm>
          <a:prstGeom prst="rect">
            <a:avLst/>
          </a:prstGeom>
        </p:spPr>
      </p:pic>
    </p:spTree>
    <p:extLst>
      <p:ext uri="{BB962C8B-B14F-4D97-AF65-F5344CB8AC3E}">
        <p14:creationId xmlns:p14="http://schemas.microsoft.com/office/powerpoint/2010/main" val="2175770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A5D623B3-F2CF-904A-854A-0BE919DD5C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99249" y="487464"/>
            <a:ext cx="707571" cy="287451"/>
          </a:xfrm>
          <a:prstGeom prst="rect">
            <a:avLst/>
          </a:prstGeom>
        </p:spPr>
      </p:pic>
      <p:sp>
        <p:nvSpPr>
          <p:cNvPr id="10" name="TextBox 9">
            <a:extLst>
              <a:ext uri="{FF2B5EF4-FFF2-40B4-BE49-F238E27FC236}">
                <a16:creationId xmlns:a16="http://schemas.microsoft.com/office/drawing/2014/main" id="{7E821E69-7782-4F46-A3D7-DB52ACF1EA54}"/>
              </a:ext>
            </a:extLst>
          </p:cNvPr>
          <p:cNvSpPr txBox="1"/>
          <p:nvPr/>
        </p:nvSpPr>
        <p:spPr>
          <a:xfrm>
            <a:off x="386086" y="7663738"/>
            <a:ext cx="2198248" cy="215444"/>
          </a:xfrm>
          <a:prstGeom prst="rect">
            <a:avLst/>
          </a:prstGeom>
          <a:noFill/>
        </p:spPr>
        <p:txBody>
          <a:bodyPr wrap="square" rtlCol="0">
            <a:spAutoFit/>
          </a:bodyPr>
          <a:lstStyle/>
          <a:p>
            <a:pPr>
              <a:spcBef>
                <a:spcPts val="100"/>
              </a:spcBef>
            </a:pPr>
            <a:r>
              <a:rPr lang="en" sz="800">
                <a:solidFill>
                  <a:srgbClr val="4C4C4E"/>
                </a:solidFill>
                <a:latin typeface="Futura Std Book" panose="020B0502020204020303" pitchFamily="34" charset="0"/>
              </a:rPr>
              <a:t>BlinkCharging.com • (888) 998.2546 </a:t>
            </a:r>
          </a:p>
        </p:txBody>
      </p:sp>
      <p:sp>
        <p:nvSpPr>
          <p:cNvPr id="43" name="TextBox 42">
            <a:extLst>
              <a:ext uri="{FF2B5EF4-FFF2-40B4-BE49-F238E27FC236}">
                <a16:creationId xmlns:a16="http://schemas.microsoft.com/office/drawing/2014/main" id="{EDF3B61D-FFE1-614E-94CC-D6A36AF7D2A5}"/>
              </a:ext>
            </a:extLst>
          </p:cNvPr>
          <p:cNvSpPr txBox="1"/>
          <p:nvPr/>
        </p:nvSpPr>
        <p:spPr>
          <a:xfrm>
            <a:off x="8388466" y="7664993"/>
            <a:ext cx="2198248" cy="355547"/>
          </a:xfrm>
          <a:prstGeom prst="rect">
            <a:avLst/>
          </a:prstGeom>
          <a:noFill/>
        </p:spPr>
        <p:txBody>
          <a:bodyPr wrap="square" lIns="91440" tIns="45720" rIns="91440" bIns="45720" rtlCol="0" anchor="t">
            <a:spAutoFit/>
          </a:bodyPr>
          <a:lstStyle/>
          <a:p>
            <a:pPr algn="r">
              <a:lnSpc>
                <a:spcPct val="150000"/>
              </a:lnSpc>
              <a:spcBef>
                <a:spcPts val="100"/>
              </a:spcBef>
            </a:pPr>
            <a:r>
              <a:rPr lang="en" sz="600">
                <a:solidFill>
                  <a:srgbClr val="4C4C4E"/>
                </a:solidFill>
                <a:latin typeface="Futura Std Book"/>
              </a:rPr>
              <a:t>EV Charging Solutions with Blink</a:t>
            </a:r>
            <a:br>
              <a:rPr lang="en" sz="600">
                <a:latin typeface="Futura Std Book" panose="020B0502020204020303" pitchFamily="34" charset="0"/>
              </a:rPr>
            </a:br>
            <a:r>
              <a:rPr lang="en" sz="600">
                <a:solidFill>
                  <a:srgbClr val="4C4C4E"/>
                </a:solidFill>
                <a:latin typeface="Futura Std Book"/>
              </a:rPr>
              <a:t>© 2023 Blink Charging Co.  All Rights Reserved.</a:t>
            </a:r>
          </a:p>
        </p:txBody>
      </p:sp>
      <p:sp>
        <p:nvSpPr>
          <p:cNvPr id="45" name="Прямоугольник 44">
            <a:extLst>
              <a:ext uri="{FF2B5EF4-FFF2-40B4-BE49-F238E27FC236}">
                <a16:creationId xmlns:a16="http://schemas.microsoft.com/office/drawing/2014/main" id="{8A234305-49A8-2449-8CBB-B9A55F949CBC}"/>
              </a:ext>
            </a:extLst>
          </p:cNvPr>
          <p:cNvSpPr/>
          <p:nvPr/>
        </p:nvSpPr>
        <p:spPr>
          <a:xfrm>
            <a:off x="-9149" y="487464"/>
            <a:ext cx="2095934" cy="21544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UA"/>
          </a:p>
        </p:txBody>
      </p:sp>
      <p:sp>
        <p:nvSpPr>
          <p:cNvPr id="47" name="TextBox 46">
            <a:extLst>
              <a:ext uri="{FF2B5EF4-FFF2-40B4-BE49-F238E27FC236}">
                <a16:creationId xmlns:a16="http://schemas.microsoft.com/office/drawing/2014/main" id="{74D80C7B-9BF9-834F-8534-2D9128298B1E}"/>
              </a:ext>
            </a:extLst>
          </p:cNvPr>
          <p:cNvSpPr txBox="1"/>
          <p:nvPr/>
        </p:nvSpPr>
        <p:spPr>
          <a:xfrm>
            <a:off x="413796" y="467946"/>
            <a:ext cx="1543592" cy="261610"/>
          </a:xfrm>
          <a:prstGeom prst="rect">
            <a:avLst/>
          </a:prstGeom>
          <a:noFill/>
        </p:spPr>
        <p:txBody>
          <a:bodyPr wrap="square" rtlCol="0">
            <a:spAutoFit/>
          </a:bodyPr>
          <a:lstStyle/>
          <a:p>
            <a:r>
              <a:rPr lang="en" sz="1100">
                <a:solidFill>
                  <a:schemeClr val="bg1"/>
                </a:solidFill>
                <a:latin typeface="Futura Std Book" panose="020B0502020204020303" pitchFamily="34" charset="0"/>
              </a:rPr>
              <a:t>EV Charging Basics </a:t>
            </a:r>
          </a:p>
        </p:txBody>
      </p:sp>
      <p:sp>
        <p:nvSpPr>
          <p:cNvPr id="15" name="TextBox 14">
            <a:extLst>
              <a:ext uri="{FF2B5EF4-FFF2-40B4-BE49-F238E27FC236}">
                <a16:creationId xmlns:a16="http://schemas.microsoft.com/office/drawing/2014/main" id="{4F889CF2-72B8-5546-B223-99C377214149}"/>
              </a:ext>
            </a:extLst>
          </p:cNvPr>
          <p:cNvSpPr txBox="1"/>
          <p:nvPr/>
        </p:nvSpPr>
        <p:spPr>
          <a:xfrm>
            <a:off x="372232" y="904606"/>
            <a:ext cx="5429792" cy="430887"/>
          </a:xfrm>
          <a:prstGeom prst="rect">
            <a:avLst/>
          </a:prstGeom>
          <a:noFill/>
        </p:spPr>
        <p:txBody>
          <a:bodyPr wrap="square" lIns="91440" tIns="45720" rIns="91440" bIns="45720" rtlCol="0" anchor="t">
            <a:spAutoFit/>
          </a:bodyPr>
          <a:lstStyle/>
          <a:p>
            <a:r>
              <a:rPr lang="en" sz="2200">
                <a:solidFill>
                  <a:schemeClr val="accent6"/>
                </a:solidFill>
                <a:latin typeface="Futura Std"/>
              </a:rPr>
              <a:t>US Plug Types</a:t>
            </a:r>
          </a:p>
        </p:txBody>
      </p:sp>
      <p:graphicFrame>
        <p:nvGraphicFramePr>
          <p:cNvPr id="9" name="Таблица 2">
            <a:extLst>
              <a:ext uri="{FF2B5EF4-FFF2-40B4-BE49-F238E27FC236}">
                <a16:creationId xmlns:a16="http://schemas.microsoft.com/office/drawing/2014/main" id="{970443D7-C067-F745-B4C2-56421E152942}"/>
              </a:ext>
            </a:extLst>
          </p:cNvPr>
          <p:cNvGraphicFramePr>
            <a:graphicFrameLocks noGrp="1"/>
          </p:cNvGraphicFramePr>
          <p:nvPr>
            <p:extLst>
              <p:ext uri="{D42A27DB-BD31-4B8C-83A1-F6EECF244321}">
                <p14:modId xmlns:p14="http://schemas.microsoft.com/office/powerpoint/2010/main" val="3310879629"/>
              </p:ext>
            </p:extLst>
          </p:nvPr>
        </p:nvGraphicFramePr>
        <p:xfrm>
          <a:off x="482600" y="1468251"/>
          <a:ext cx="9850121" cy="4801683"/>
        </p:xfrm>
        <a:graphic>
          <a:graphicData uri="http://schemas.openxmlformats.org/drawingml/2006/table">
            <a:tbl>
              <a:tblPr firstRow="1" bandRow="1">
                <a:tableStyleId>{5C22544A-7EE6-4342-B048-85BDC9FD1C3A}</a:tableStyleId>
              </a:tblPr>
              <a:tblGrid>
                <a:gridCol w="1437640">
                  <a:extLst>
                    <a:ext uri="{9D8B030D-6E8A-4147-A177-3AD203B41FA5}">
                      <a16:colId xmlns:a16="http://schemas.microsoft.com/office/drawing/2014/main" val="535067679"/>
                    </a:ext>
                  </a:extLst>
                </a:gridCol>
                <a:gridCol w="2642616">
                  <a:extLst>
                    <a:ext uri="{9D8B030D-6E8A-4147-A177-3AD203B41FA5}">
                      <a16:colId xmlns:a16="http://schemas.microsoft.com/office/drawing/2014/main" val="1535459605"/>
                    </a:ext>
                  </a:extLst>
                </a:gridCol>
                <a:gridCol w="2807208">
                  <a:extLst>
                    <a:ext uri="{9D8B030D-6E8A-4147-A177-3AD203B41FA5}">
                      <a16:colId xmlns:a16="http://schemas.microsoft.com/office/drawing/2014/main" val="175882184"/>
                    </a:ext>
                  </a:extLst>
                </a:gridCol>
                <a:gridCol w="2962657">
                  <a:extLst>
                    <a:ext uri="{9D8B030D-6E8A-4147-A177-3AD203B41FA5}">
                      <a16:colId xmlns:a16="http://schemas.microsoft.com/office/drawing/2014/main" val="2580291817"/>
                    </a:ext>
                  </a:extLst>
                </a:gridCol>
              </a:tblGrid>
              <a:tr h="556359">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lang="en" sz="1100" b="1" i="0" kern="1200" dirty="0">
                        <a:solidFill>
                          <a:srgbClr val="4C4C4E"/>
                        </a:solidFill>
                        <a:effectLst/>
                        <a:latin typeface="Futura Std Book" panose="020B0502020204020303"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5A844"/>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 sz="1400" b="1" i="0" kern="1200">
                          <a:solidFill>
                            <a:schemeClr val="bg1"/>
                          </a:solidFill>
                          <a:effectLst/>
                          <a:latin typeface="Futura Std Book" panose="020B0502020204020303" pitchFamily="34" charset="0"/>
                          <a:ea typeface="+mn-ea"/>
                          <a:cs typeface="+mn-cs"/>
                        </a:rPr>
                        <a:t>Level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5A844"/>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 sz="1400" b="1" i="0" kern="1200">
                          <a:solidFill>
                            <a:schemeClr val="bg1"/>
                          </a:solidFill>
                          <a:effectLst/>
                          <a:latin typeface="Futura Std Book" panose="020B0502020204020303" pitchFamily="34" charset="0"/>
                          <a:ea typeface="+mn-ea"/>
                          <a:cs typeface="+mn-cs"/>
                        </a:rPr>
                        <a:t>Level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5A844"/>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 sz="1400" b="1" i="0" kern="1200">
                          <a:solidFill>
                            <a:schemeClr val="bg1"/>
                          </a:solidFill>
                          <a:effectLst/>
                          <a:latin typeface="Futura Std Book" panose="020B0502020204020303" pitchFamily="34" charset="0"/>
                          <a:ea typeface="+mn-ea"/>
                          <a:cs typeface="+mn-cs"/>
                        </a:rPr>
                        <a:t>DCFC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5A844"/>
                    </a:solidFill>
                  </a:tcPr>
                </a:tc>
                <a:extLst>
                  <a:ext uri="{0D108BD9-81ED-4DB2-BD59-A6C34878D82A}">
                    <a16:rowId xmlns:a16="http://schemas.microsoft.com/office/drawing/2014/main" val="1611352615"/>
                  </a:ext>
                </a:extLst>
              </a:tr>
              <a:tr h="556359">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100" b="1" i="0" kern="1200" dirty="0">
                          <a:solidFill>
                            <a:srgbClr val="4C4C4E"/>
                          </a:solidFill>
                          <a:effectLst/>
                          <a:latin typeface="Futura Std Book" panose="020B0502020204020303" pitchFamily="34" charset="0"/>
                          <a:ea typeface="+mn-ea"/>
                          <a:cs typeface="+mn-cs"/>
                        </a:rPr>
                        <a:t>Application</a:t>
                      </a:r>
                      <a:endParaRPr lang="en" sz="1100" b="1"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Home overnight charging</a:t>
                      </a:r>
                      <a:endParaRPr lang="en" sz="1100" b="0"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Public commercial charging</a:t>
                      </a:r>
                      <a:endParaRPr lang="en" sz="1100" b="0"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Highway/road trip charging</a:t>
                      </a:r>
                      <a:endParaRPr lang="en" sz="1100" b="0"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2620660"/>
                  </a:ext>
                </a:extLst>
              </a:tr>
              <a:tr h="556359">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100" b="1" i="0" kern="1200" dirty="0">
                          <a:solidFill>
                            <a:srgbClr val="4C4C4E"/>
                          </a:solidFill>
                          <a:effectLst/>
                          <a:latin typeface="Futura Std Book" panose="020B0502020204020303" pitchFamily="34" charset="0"/>
                          <a:ea typeface="+mn-ea"/>
                          <a:cs typeface="+mn-cs"/>
                        </a:rPr>
                        <a:t>Ideal For</a:t>
                      </a:r>
                      <a:endParaRPr lang="en" sz="1100" b="1"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Short commuters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Public, workplace and</a:t>
                      </a:r>
                    </a:p>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destination charging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Roadside and highway applications</a:t>
                      </a:r>
                      <a:endParaRPr lang="en" sz="1100" b="0"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8512696"/>
                  </a:ext>
                </a:extLst>
              </a:tr>
              <a:tr h="556359">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100" b="1" i="0" kern="1200" dirty="0">
                          <a:solidFill>
                            <a:srgbClr val="4C4C4E"/>
                          </a:solidFill>
                          <a:effectLst/>
                          <a:latin typeface="Futura Std Book" panose="020B0502020204020303" pitchFamily="34" charset="0"/>
                          <a:ea typeface="+mn-ea"/>
                          <a:cs typeface="+mn-cs"/>
                        </a:rPr>
                        <a:t>Voltage</a:t>
                      </a:r>
                      <a:endParaRPr lang="en" sz="1100" b="1"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120V</a:t>
                      </a:r>
                      <a:endParaRPr lang="en" sz="1100" b="0"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240V</a:t>
                      </a:r>
                      <a:endParaRPr lang="en" sz="1100" b="0"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480V</a:t>
                      </a:r>
                      <a:endParaRPr lang="en" sz="1100" b="0"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0410338"/>
                  </a:ext>
                </a:extLst>
              </a:tr>
              <a:tr h="1463529">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100" b="1" i="0" kern="1200" dirty="0">
                          <a:solidFill>
                            <a:srgbClr val="4C4C4E"/>
                          </a:solidFill>
                          <a:effectLst/>
                          <a:latin typeface="Futura Std Book" panose="020B0502020204020303" pitchFamily="34" charset="0"/>
                          <a:ea typeface="+mn-ea"/>
                          <a:cs typeface="+mn-cs"/>
                        </a:rPr>
                        <a:t>Plug</a:t>
                      </a:r>
                      <a:endParaRPr lang="en" sz="1100" b="1"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lang="en" sz="1100" b="0"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lang="en" sz="1100" b="0"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lang="en" sz="1100" b="0"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986876"/>
                  </a:ext>
                </a:extLst>
              </a:tr>
              <a:tr h="556359">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100" b="1" i="0" kern="1200" dirty="0">
                          <a:solidFill>
                            <a:srgbClr val="4C4C4E"/>
                          </a:solidFill>
                          <a:effectLst/>
                          <a:latin typeface="Futura Std Book" panose="020B0502020204020303" pitchFamily="34" charset="0"/>
                          <a:ea typeface="+mn-ea"/>
                          <a:cs typeface="+mn-cs"/>
                        </a:rPr>
                        <a:t>Charging Time</a:t>
                      </a:r>
                      <a:endParaRPr lang="en" sz="1100" b="1"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12+ hrs</a:t>
                      </a:r>
                      <a:endParaRPr lang="en" sz="1100" b="0" i="0" kern="1200" dirty="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4-8 hrs to 100%</a:t>
                      </a:r>
                      <a:endParaRPr lang="en" sz="1100" b="0" i="0" kern="1200" dirty="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100" b="0" i="0" kern="1200" dirty="0">
                          <a:solidFill>
                            <a:srgbClr val="4C4C4E"/>
                          </a:solidFill>
                          <a:effectLst/>
                          <a:latin typeface="Futura Std Book" panose="020B0502020204020303" pitchFamily="34" charset="0"/>
                          <a:ea typeface="+mn-ea"/>
                          <a:cs typeface="+mn-cs"/>
                        </a:rPr>
                        <a:t>30mins. To 80%</a:t>
                      </a:r>
                      <a:endParaRPr lang="en" sz="1100" b="0"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8530515"/>
                  </a:ext>
                </a:extLst>
              </a:tr>
              <a:tr h="556359">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100" b="1" i="0" kern="1200" dirty="0">
                          <a:solidFill>
                            <a:srgbClr val="4C4C4E"/>
                          </a:solidFill>
                          <a:effectLst/>
                          <a:latin typeface="Futura Std Book" panose="020B0502020204020303" pitchFamily="34" charset="0"/>
                          <a:ea typeface="+mn-ea"/>
                          <a:cs typeface="+mn-cs"/>
                        </a:rPr>
                        <a:t>Avg. Install Cost</a:t>
                      </a:r>
                      <a:endParaRPr lang="en" sz="1100" b="1" i="0" kern="1200">
                        <a:solidFill>
                          <a:srgbClr val="4C4C4E"/>
                        </a:solidFill>
                        <a:effectLst/>
                        <a:latin typeface="Futura Std Book" panose="020B05020202040203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 sz="1100" b="0" i="0" kern="1200">
                          <a:solidFill>
                            <a:srgbClr val="4C4C4E"/>
                          </a:solidFill>
                          <a:effectLst/>
                          <a:latin typeface="Futura Std Book" panose="020B0502020204020303" pitchFamily="34" charset="0"/>
                          <a:ea typeface="+mn-ea"/>
                          <a:cs typeface="+mn-cs"/>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 sz="1100" b="0" i="0" kern="1200">
                          <a:solidFill>
                            <a:srgbClr val="4C4C4E"/>
                          </a:solidFill>
                          <a:effectLst/>
                          <a:latin typeface="Futura Std Book" panose="020B0502020204020303" pitchFamily="34" charset="0"/>
                          <a:ea typeface="+mn-ea"/>
                          <a:cs typeface="+mn-cs"/>
                        </a:rPr>
                        <a:t>$5,000-$10,000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 sz="1100" b="0" i="0" kern="1200">
                          <a:solidFill>
                            <a:srgbClr val="4C4C4E"/>
                          </a:solidFill>
                          <a:effectLst/>
                          <a:latin typeface="Futura Std Book" panose="020B0502020204020303" pitchFamily="34" charset="0"/>
                          <a:ea typeface="+mn-ea"/>
                          <a:cs typeface="+mn-cs"/>
                        </a:rPr>
                        <a:t>$30,000+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2509323"/>
                  </a:ext>
                </a:extLst>
              </a:tr>
            </a:tbl>
          </a:graphicData>
        </a:graphic>
      </p:graphicFrame>
      <p:sp>
        <p:nvSpPr>
          <p:cNvPr id="12" name="Rectangle 11">
            <a:extLst>
              <a:ext uri="{FF2B5EF4-FFF2-40B4-BE49-F238E27FC236}">
                <a16:creationId xmlns:a16="http://schemas.microsoft.com/office/drawing/2014/main" id="{950C0182-B54B-8F4A-8843-EF72DB1DF656}"/>
              </a:ext>
            </a:extLst>
          </p:cNvPr>
          <p:cNvSpPr/>
          <p:nvPr/>
        </p:nvSpPr>
        <p:spPr>
          <a:xfrm>
            <a:off x="1999617" y="6357050"/>
            <a:ext cx="2340591" cy="769441"/>
          </a:xfrm>
          <a:prstGeom prst="rect">
            <a:avLst/>
          </a:prstGeom>
        </p:spPr>
        <p:txBody>
          <a:bodyPr wrap="square">
            <a:spAutoFit/>
          </a:bodyPr>
          <a:lstStyle/>
          <a:p>
            <a:pPr algn="ctr"/>
            <a:r>
              <a:rPr lang="en-US" b="1" dirty="0">
                <a:solidFill>
                  <a:srgbClr val="FDBA1C"/>
                </a:solidFill>
                <a:latin typeface="Futura Std" panose="020B0502020204020303" pitchFamily="34" charset="0"/>
              </a:rPr>
              <a:t>2-5 MILES</a:t>
            </a:r>
            <a:br>
              <a:rPr lang="en-US" b="1" dirty="0">
                <a:solidFill>
                  <a:srgbClr val="FDBA1C"/>
                </a:solidFill>
                <a:latin typeface="Futura Std" panose="020B0502020204020303" pitchFamily="34" charset="0"/>
              </a:rPr>
            </a:br>
            <a:r>
              <a:rPr lang="en-US" sz="1300" dirty="0">
                <a:solidFill>
                  <a:srgbClr val="4C4C4E"/>
                </a:solidFill>
                <a:latin typeface="Futura Std" panose="020B0502020204020303" pitchFamily="34" charset="0"/>
              </a:rPr>
              <a:t>PER HOUR OF CHARGE </a:t>
            </a:r>
            <a:br>
              <a:rPr lang="en-US" sz="1300" dirty="0">
                <a:solidFill>
                  <a:srgbClr val="4C4C4E"/>
                </a:solidFill>
                <a:latin typeface="Futura Std" panose="020B0502020204020303" pitchFamily="34" charset="0"/>
              </a:rPr>
            </a:br>
            <a:r>
              <a:rPr lang="en-US" sz="1300" dirty="0">
                <a:solidFill>
                  <a:srgbClr val="4C4C4E"/>
                </a:solidFill>
                <a:latin typeface="Futura Std" panose="020B0502020204020303" pitchFamily="34" charset="0"/>
              </a:rPr>
              <a:t>WITH LEVEL 1</a:t>
            </a:r>
            <a:endParaRPr lang="en-US" sz="1300" dirty="0">
              <a:solidFill>
                <a:srgbClr val="4C4C4E"/>
              </a:solidFill>
              <a:effectLst/>
              <a:latin typeface="Futura Std" panose="020B0502020204020303" pitchFamily="34" charset="0"/>
            </a:endParaRPr>
          </a:p>
        </p:txBody>
      </p:sp>
      <p:sp>
        <p:nvSpPr>
          <p:cNvPr id="13" name="Rectangle 12">
            <a:extLst>
              <a:ext uri="{FF2B5EF4-FFF2-40B4-BE49-F238E27FC236}">
                <a16:creationId xmlns:a16="http://schemas.microsoft.com/office/drawing/2014/main" id="{7F20A794-9B6E-324C-81A7-CEA95B6BABB0}"/>
              </a:ext>
            </a:extLst>
          </p:cNvPr>
          <p:cNvSpPr/>
          <p:nvPr/>
        </p:nvSpPr>
        <p:spPr>
          <a:xfrm>
            <a:off x="4798073" y="6357050"/>
            <a:ext cx="2485695" cy="769441"/>
          </a:xfrm>
          <a:prstGeom prst="rect">
            <a:avLst/>
          </a:prstGeom>
        </p:spPr>
        <p:txBody>
          <a:bodyPr wrap="square">
            <a:spAutoFit/>
          </a:bodyPr>
          <a:lstStyle/>
          <a:p>
            <a:pPr algn="ctr"/>
            <a:r>
              <a:rPr lang="en-US" b="1" dirty="0">
                <a:solidFill>
                  <a:srgbClr val="FDBA1C"/>
                </a:solidFill>
                <a:latin typeface="Futura Std" panose="020B0502020204020303" pitchFamily="34" charset="0"/>
              </a:rPr>
              <a:t>40-65 MILES</a:t>
            </a:r>
            <a:br>
              <a:rPr lang="en-US" b="1" dirty="0">
                <a:solidFill>
                  <a:srgbClr val="FDBA1C"/>
                </a:solidFill>
                <a:latin typeface="Futura Std" panose="020B0502020204020303" pitchFamily="34" charset="0"/>
              </a:rPr>
            </a:br>
            <a:r>
              <a:rPr lang="en-US" sz="1300" dirty="0">
                <a:solidFill>
                  <a:srgbClr val="4C4C4E"/>
                </a:solidFill>
                <a:latin typeface="Futura Std" panose="020B0502020204020303" pitchFamily="34" charset="0"/>
              </a:rPr>
              <a:t>PER HOUR OF CHARGE </a:t>
            </a:r>
            <a:br>
              <a:rPr lang="en-US" sz="1300" dirty="0">
                <a:solidFill>
                  <a:srgbClr val="4C4C4E"/>
                </a:solidFill>
                <a:latin typeface="Futura Std" panose="020B0502020204020303" pitchFamily="34" charset="0"/>
              </a:rPr>
            </a:br>
            <a:r>
              <a:rPr lang="en-US" sz="1300" dirty="0">
                <a:solidFill>
                  <a:srgbClr val="4C4C4E"/>
                </a:solidFill>
                <a:latin typeface="Futura Std" panose="020B0502020204020303" pitchFamily="34" charset="0"/>
              </a:rPr>
              <a:t>WITH LEVEL 2</a:t>
            </a:r>
            <a:endParaRPr lang="en-US" sz="1300" dirty="0">
              <a:solidFill>
                <a:srgbClr val="4C4C4E"/>
              </a:solidFill>
              <a:effectLst/>
              <a:latin typeface="Futura Std" panose="020B0502020204020303" pitchFamily="34" charset="0"/>
            </a:endParaRPr>
          </a:p>
        </p:txBody>
      </p:sp>
      <p:sp>
        <p:nvSpPr>
          <p:cNvPr id="16" name="Rectangle 15">
            <a:extLst>
              <a:ext uri="{FF2B5EF4-FFF2-40B4-BE49-F238E27FC236}">
                <a16:creationId xmlns:a16="http://schemas.microsoft.com/office/drawing/2014/main" id="{27E5781D-189A-3441-B9AA-F7B9A27BB082}"/>
              </a:ext>
            </a:extLst>
          </p:cNvPr>
          <p:cNvSpPr/>
          <p:nvPr/>
        </p:nvSpPr>
        <p:spPr>
          <a:xfrm>
            <a:off x="7741633" y="6357050"/>
            <a:ext cx="2198248" cy="769441"/>
          </a:xfrm>
          <a:prstGeom prst="rect">
            <a:avLst/>
          </a:prstGeom>
        </p:spPr>
        <p:txBody>
          <a:bodyPr wrap="square">
            <a:spAutoFit/>
          </a:bodyPr>
          <a:lstStyle/>
          <a:p>
            <a:pPr algn="ctr"/>
            <a:r>
              <a:rPr lang="en-US" b="1" dirty="0">
                <a:solidFill>
                  <a:srgbClr val="FDBA1C"/>
                </a:solidFill>
                <a:latin typeface="Futura Std" panose="020B0502020204020303" pitchFamily="34" charset="0"/>
              </a:rPr>
              <a:t>80% CHARGE</a:t>
            </a:r>
            <a:br>
              <a:rPr lang="en-US" b="1" dirty="0">
                <a:solidFill>
                  <a:srgbClr val="FDBA1C"/>
                </a:solidFill>
                <a:latin typeface="Futura Std" panose="020B0502020204020303" pitchFamily="34" charset="0"/>
              </a:rPr>
            </a:br>
            <a:r>
              <a:rPr lang="en-US" sz="1300" dirty="0">
                <a:solidFill>
                  <a:srgbClr val="4C4C4E"/>
                </a:solidFill>
                <a:latin typeface="Futura Std" panose="020B0502020204020303" pitchFamily="34" charset="0"/>
              </a:rPr>
              <a:t>IN 30-40 MINUTES</a:t>
            </a:r>
          </a:p>
          <a:p>
            <a:pPr algn="ctr"/>
            <a:r>
              <a:rPr lang="en-US" sz="1300" dirty="0">
                <a:solidFill>
                  <a:srgbClr val="4C4C4E"/>
                </a:solidFill>
                <a:effectLst/>
                <a:latin typeface="Futura Std" panose="020B0502020204020303" pitchFamily="34" charset="0"/>
              </a:rPr>
              <a:t>WITH DC FAST</a:t>
            </a:r>
          </a:p>
        </p:txBody>
      </p:sp>
      <p:sp>
        <p:nvSpPr>
          <p:cNvPr id="17" name="object 45">
            <a:extLst>
              <a:ext uri="{FF2B5EF4-FFF2-40B4-BE49-F238E27FC236}">
                <a16:creationId xmlns:a16="http://schemas.microsoft.com/office/drawing/2014/main" id="{5CB37469-B2BE-5443-8609-260BF7BDF125}"/>
              </a:ext>
            </a:extLst>
          </p:cNvPr>
          <p:cNvSpPr/>
          <p:nvPr/>
        </p:nvSpPr>
        <p:spPr>
          <a:xfrm>
            <a:off x="3012653" y="3941080"/>
            <a:ext cx="308610" cy="616585"/>
          </a:xfrm>
          <a:custGeom>
            <a:avLst/>
            <a:gdLst/>
            <a:ahLst/>
            <a:cxnLst/>
            <a:rect l="l" t="t" r="r" b="b"/>
            <a:pathLst>
              <a:path w="308610" h="616585">
                <a:moveTo>
                  <a:pt x="227139" y="0"/>
                </a:moveTo>
                <a:lnTo>
                  <a:pt x="217546" y="1935"/>
                </a:lnTo>
                <a:lnTo>
                  <a:pt x="209715" y="7213"/>
                </a:lnTo>
                <a:lnTo>
                  <a:pt x="204436" y="15044"/>
                </a:lnTo>
                <a:lnTo>
                  <a:pt x="202501" y="24638"/>
                </a:lnTo>
                <a:lnTo>
                  <a:pt x="202501" y="179654"/>
                </a:lnTo>
                <a:lnTo>
                  <a:pt x="105486" y="179654"/>
                </a:lnTo>
                <a:lnTo>
                  <a:pt x="105486" y="24638"/>
                </a:lnTo>
                <a:lnTo>
                  <a:pt x="103551" y="15044"/>
                </a:lnTo>
                <a:lnTo>
                  <a:pt x="98272" y="7213"/>
                </a:lnTo>
                <a:lnTo>
                  <a:pt x="90441" y="1935"/>
                </a:lnTo>
                <a:lnTo>
                  <a:pt x="80848" y="0"/>
                </a:lnTo>
                <a:lnTo>
                  <a:pt x="71260" y="1935"/>
                </a:lnTo>
                <a:lnTo>
                  <a:pt x="63428" y="7213"/>
                </a:lnTo>
                <a:lnTo>
                  <a:pt x="58147" y="15044"/>
                </a:lnTo>
                <a:lnTo>
                  <a:pt x="56210" y="24638"/>
                </a:lnTo>
                <a:lnTo>
                  <a:pt x="56210" y="179654"/>
                </a:lnTo>
                <a:lnTo>
                  <a:pt x="0" y="179654"/>
                </a:lnTo>
                <a:lnTo>
                  <a:pt x="0" y="343916"/>
                </a:lnTo>
                <a:lnTo>
                  <a:pt x="8838" y="395451"/>
                </a:lnTo>
                <a:lnTo>
                  <a:pt x="33323" y="439577"/>
                </a:lnTo>
                <a:lnTo>
                  <a:pt x="70407" y="473251"/>
                </a:lnTo>
                <a:lnTo>
                  <a:pt x="117043" y="493433"/>
                </a:lnTo>
                <a:lnTo>
                  <a:pt x="117043" y="615962"/>
                </a:lnTo>
                <a:lnTo>
                  <a:pt x="190957" y="615962"/>
                </a:lnTo>
                <a:lnTo>
                  <a:pt x="190957" y="493433"/>
                </a:lnTo>
                <a:lnTo>
                  <a:pt x="237591" y="473251"/>
                </a:lnTo>
                <a:lnTo>
                  <a:pt x="274670" y="439577"/>
                </a:lnTo>
                <a:lnTo>
                  <a:pt x="299151" y="395451"/>
                </a:lnTo>
                <a:lnTo>
                  <a:pt x="307987" y="343916"/>
                </a:lnTo>
                <a:lnTo>
                  <a:pt x="307987" y="179654"/>
                </a:lnTo>
                <a:lnTo>
                  <a:pt x="251777" y="179654"/>
                </a:lnTo>
                <a:lnTo>
                  <a:pt x="251777" y="24638"/>
                </a:lnTo>
                <a:lnTo>
                  <a:pt x="249840" y="15044"/>
                </a:lnTo>
                <a:lnTo>
                  <a:pt x="244559" y="7213"/>
                </a:lnTo>
                <a:lnTo>
                  <a:pt x="236727" y="1935"/>
                </a:lnTo>
                <a:lnTo>
                  <a:pt x="227139" y="0"/>
                </a:lnTo>
                <a:close/>
              </a:path>
            </a:pathLst>
          </a:custGeom>
          <a:solidFill>
            <a:srgbClr val="000000"/>
          </a:solidFill>
        </p:spPr>
        <p:txBody>
          <a:bodyPr wrap="square" lIns="0" tIns="0" rIns="0" bIns="0" rtlCol="0"/>
          <a:lstStyle/>
          <a:p>
            <a:endParaRPr dirty="0"/>
          </a:p>
        </p:txBody>
      </p:sp>
      <p:grpSp>
        <p:nvGrpSpPr>
          <p:cNvPr id="18" name="object 20">
            <a:extLst>
              <a:ext uri="{FF2B5EF4-FFF2-40B4-BE49-F238E27FC236}">
                <a16:creationId xmlns:a16="http://schemas.microsoft.com/office/drawing/2014/main" id="{753FA70E-A377-5D41-96ED-04DA6EE27233}"/>
              </a:ext>
            </a:extLst>
          </p:cNvPr>
          <p:cNvGrpSpPr/>
          <p:nvPr/>
        </p:nvGrpSpPr>
        <p:grpSpPr>
          <a:xfrm>
            <a:off x="6177927" y="4017685"/>
            <a:ext cx="615950" cy="516255"/>
            <a:chOff x="5424425" y="5394140"/>
            <a:chExt cx="615950" cy="516255"/>
          </a:xfrm>
        </p:grpSpPr>
        <p:sp>
          <p:nvSpPr>
            <p:cNvPr id="19" name="object 21">
              <a:extLst>
                <a:ext uri="{FF2B5EF4-FFF2-40B4-BE49-F238E27FC236}">
                  <a16:creationId xmlns:a16="http://schemas.microsoft.com/office/drawing/2014/main" id="{1E238BB3-0779-514C-B6B2-782057B41AFE}"/>
                </a:ext>
              </a:extLst>
            </p:cNvPr>
            <p:cNvSpPr/>
            <p:nvPr/>
          </p:nvSpPr>
          <p:spPr>
            <a:xfrm>
              <a:off x="5850318" y="5501524"/>
              <a:ext cx="89661" cy="8967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0" name="object 22">
              <a:extLst>
                <a:ext uri="{FF2B5EF4-FFF2-40B4-BE49-F238E27FC236}">
                  <a16:creationId xmlns:a16="http://schemas.microsoft.com/office/drawing/2014/main" id="{2171F52F-28E9-1C4D-9FEB-3DFE4232A9E1}"/>
                </a:ext>
              </a:extLst>
            </p:cNvPr>
            <p:cNvSpPr/>
            <p:nvPr/>
          </p:nvSpPr>
          <p:spPr>
            <a:xfrm>
              <a:off x="5522767" y="5501524"/>
              <a:ext cx="89661" cy="8967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1" name="object 23">
              <a:extLst>
                <a:ext uri="{FF2B5EF4-FFF2-40B4-BE49-F238E27FC236}">
                  <a16:creationId xmlns:a16="http://schemas.microsoft.com/office/drawing/2014/main" id="{5709FE30-1EF8-E24E-BA7A-F4621FA2C024}"/>
                </a:ext>
              </a:extLst>
            </p:cNvPr>
            <p:cNvSpPr/>
            <p:nvPr/>
          </p:nvSpPr>
          <p:spPr>
            <a:xfrm>
              <a:off x="5424425" y="5394140"/>
              <a:ext cx="615950" cy="516255"/>
            </a:xfrm>
            <a:custGeom>
              <a:avLst/>
              <a:gdLst/>
              <a:ahLst/>
              <a:cxnLst/>
              <a:rect l="l" t="t" r="r" b="b"/>
              <a:pathLst>
                <a:path w="615950" h="516254">
                  <a:moveTo>
                    <a:pt x="304444" y="0"/>
                  </a:moveTo>
                  <a:lnTo>
                    <a:pt x="249600" y="1137"/>
                  </a:lnTo>
                  <a:lnTo>
                    <a:pt x="198031" y="5183"/>
                  </a:lnTo>
                  <a:lnTo>
                    <a:pt x="150584" y="13092"/>
                  </a:lnTo>
                  <a:lnTo>
                    <a:pt x="108108" y="25816"/>
                  </a:lnTo>
                  <a:lnTo>
                    <a:pt x="71452" y="44308"/>
                  </a:lnTo>
                  <a:lnTo>
                    <a:pt x="41456" y="69532"/>
                  </a:lnTo>
                  <a:lnTo>
                    <a:pt x="18994" y="102406"/>
                  </a:lnTo>
                  <a:lnTo>
                    <a:pt x="4890" y="143918"/>
                  </a:lnTo>
                  <a:lnTo>
                    <a:pt x="0" y="195008"/>
                  </a:lnTo>
                  <a:lnTo>
                    <a:pt x="2310" y="240485"/>
                  </a:lnTo>
                  <a:lnTo>
                    <a:pt x="9341" y="284540"/>
                  </a:lnTo>
                  <a:lnTo>
                    <a:pt x="21247" y="326560"/>
                  </a:lnTo>
                  <a:lnTo>
                    <a:pt x="38179" y="365933"/>
                  </a:lnTo>
                  <a:lnTo>
                    <a:pt x="60288" y="402045"/>
                  </a:lnTo>
                  <a:lnTo>
                    <a:pt x="87728" y="434283"/>
                  </a:lnTo>
                  <a:lnTo>
                    <a:pt x="120651" y="462035"/>
                  </a:lnTo>
                  <a:lnTo>
                    <a:pt x="159208" y="484686"/>
                  </a:lnTo>
                  <a:lnTo>
                    <a:pt x="203552" y="501625"/>
                  </a:lnTo>
                  <a:lnTo>
                    <a:pt x="253835" y="512238"/>
                  </a:lnTo>
                  <a:lnTo>
                    <a:pt x="310210" y="515912"/>
                  </a:lnTo>
                  <a:lnTo>
                    <a:pt x="364428" y="512353"/>
                  </a:lnTo>
                  <a:lnTo>
                    <a:pt x="413130" y="502055"/>
                  </a:lnTo>
                  <a:lnTo>
                    <a:pt x="456391" y="485586"/>
                  </a:lnTo>
                  <a:lnTo>
                    <a:pt x="494284" y="463516"/>
                  </a:lnTo>
                  <a:lnTo>
                    <a:pt x="526883" y="436413"/>
                  </a:lnTo>
                  <a:lnTo>
                    <a:pt x="529717" y="433146"/>
                  </a:lnTo>
                  <a:lnTo>
                    <a:pt x="307733" y="433146"/>
                  </a:lnTo>
                  <a:lnTo>
                    <a:pt x="293834" y="430339"/>
                  </a:lnTo>
                  <a:lnTo>
                    <a:pt x="282487" y="422686"/>
                  </a:lnTo>
                  <a:lnTo>
                    <a:pt x="169519" y="422643"/>
                  </a:lnTo>
                  <a:lnTo>
                    <a:pt x="161480" y="414604"/>
                  </a:lnTo>
                  <a:lnTo>
                    <a:pt x="161480" y="394766"/>
                  </a:lnTo>
                  <a:lnTo>
                    <a:pt x="169519" y="386727"/>
                  </a:lnTo>
                  <a:lnTo>
                    <a:pt x="274193" y="386727"/>
                  </a:lnTo>
                  <a:lnTo>
                    <a:pt x="274650" y="384467"/>
                  </a:lnTo>
                  <a:lnTo>
                    <a:pt x="111061" y="384467"/>
                  </a:lnTo>
                  <a:lnTo>
                    <a:pt x="88941" y="363131"/>
                  </a:lnTo>
                  <a:lnTo>
                    <a:pt x="69994" y="328498"/>
                  </a:lnTo>
                  <a:lnTo>
                    <a:pt x="59017" y="291484"/>
                  </a:lnTo>
                  <a:lnTo>
                    <a:pt x="60807" y="263004"/>
                  </a:lnTo>
                  <a:lnTo>
                    <a:pt x="63639" y="257962"/>
                  </a:lnTo>
                  <a:lnTo>
                    <a:pt x="70129" y="256463"/>
                  </a:lnTo>
                  <a:lnTo>
                    <a:pt x="210427" y="256463"/>
                  </a:lnTo>
                  <a:lnTo>
                    <a:pt x="230551" y="243128"/>
                  </a:lnTo>
                  <a:lnTo>
                    <a:pt x="236836" y="234911"/>
                  </a:lnTo>
                  <a:lnTo>
                    <a:pt x="143167" y="234911"/>
                  </a:lnTo>
                  <a:lnTo>
                    <a:pt x="110987" y="228413"/>
                  </a:lnTo>
                  <a:lnTo>
                    <a:pt x="84707" y="210693"/>
                  </a:lnTo>
                  <a:lnTo>
                    <a:pt x="66987" y="184409"/>
                  </a:lnTo>
                  <a:lnTo>
                    <a:pt x="60490" y="152222"/>
                  </a:lnTo>
                  <a:lnTo>
                    <a:pt x="66987" y="120035"/>
                  </a:lnTo>
                  <a:lnTo>
                    <a:pt x="84707" y="93751"/>
                  </a:lnTo>
                  <a:lnTo>
                    <a:pt x="110987" y="76030"/>
                  </a:lnTo>
                  <a:lnTo>
                    <a:pt x="143167" y="69532"/>
                  </a:lnTo>
                  <a:lnTo>
                    <a:pt x="238384" y="69532"/>
                  </a:lnTo>
                  <a:lnTo>
                    <a:pt x="235847" y="65198"/>
                  </a:lnTo>
                  <a:lnTo>
                    <a:pt x="211416" y="44500"/>
                  </a:lnTo>
                  <a:lnTo>
                    <a:pt x="204762" y="41135"/>
                  </a:lnTo>
                  <a:lnTo>
                    <a:pt x="207035" y="31000"/>
                  </a:lnTo>
                  <a:lnTo>
                    <a:pt x="214490" y="30454"/>
                  </a:lnTo>
                  <a:lnTo>
                    <a:pt x="227969" y="29623"/>
                  </a:lnTo>
                  <a:lnTo>
                    <a:pt x="248189" y="28778"/>
                  </a:lnTo>
                  <a:lnTo>
                    <a:pt x="274887" y="28218"/>
                  </a:lnTo>
                  <a:lnTo>
                    <a:pt x="502363" y="28218"/>
                  </a:lnTo>
                  <a:lnTo>
                    <a:pt x="486766" y="21827"/>
                  </a:lnTo>
                  <a:lnTo>
                    <a:pt x="445983" y="11324"/>
                  </a:lnTo>
                  <a:lnTo>
                    <a:pt x="401536" y="4609"/>
                  </a:lnTo>
                  <a:lnTo>
                    <a:pt x="354124" y="1046"/>
                  </a:lnTo>
                  <a:lnTo>
                    <a:pt x="304444" y="0"/>
                  </a:lnTo>
                  <a:close/>
                </a:path>
                <a:path w="615950" h="516254">
                  <a:moveTo>
                    <a:pt x="458045" y="361721"/>
                  </a:moveTo>
                  <a:lnTo>
                    <a:pt x="307733" y="361721"/>
                  </a:lnTo>
                  <a:lnTo>
                    <a:pt x="321634" y="364527"/>
                  </a:lnTo>
                  <a:lnTo>
                    <a:pt x="332986" y="372181"/>
                  </a:lnTo>
                  <a:lnTo>
                    <a:pt x="340639" y="383533"/>
                  </a:lnTo>
                  <a:lnTo>
                    <a:pt x="343446" y="397433"/>
                  </a:lnTo>
                  <a:lnTo>
                    <a:pt x="340639" y="411334"/>
                  </a:lnTo>
                  <a:lnTo>
                    <a:pt x="332986" y="422686"/>
                  </a:lnTo>
                  <a:lnTo>
                    <a:pt x="321634" y="430339"/>
                  </a:lnTo>
                  <a:lnTo>
                    <a:pt x="307733" y="433146"/>
                  </a:lnTo>
                  <a:lnTo>
                    <a:pt x="529717" y="433146"/>
                  </a:lnTo>
                  <a:lnTo>
                    <a:pt x="538827" y="422643"/>
                  </a:lnTo>
                  <a:lnTo>
                    <a:pt x="430199" y="422643"/>
                  </a:lnTo>
                  <a:lnTo>
                    <a:pt x="422160" y="414604"/>
                  </a:lnTo>
                  <a:lnTo>
                    <a:pt x="422160" y="394766"/>
                  </a:lnTo>
                  <a:lnTo>
                    <a:pt x="430199" y="386727"/>
                  </a:lnTo>
                  <a:lnTo>
                    <a:pt x="565624" y="386727"/>
                  </a:lnTo>
                  <a:lnTo>
                    <a:pt x="567042" y="384467"/>
                  </a:lnTo>
                  <a:lnTo>
                    <a:pt x="504545" y="384467"/>
                  </a:lnTo>
                  <a:lnTo>
                    <a:pt x="485774" y="374941"/>
                  </a:lnTo>
                  <a:lnTo>
                    <a:pt x="458045" y="361721"/>
                  </a:lnTo>
                  <a:close/>
                </a:path>
                <a:path w="615950" h="516254">
                  <a:moveTo>
                    <a:pt x="274193" y="386727"/>
                  </a:moveTo>
                  <a:lnTo>
                    <a:pt x="189357" y="386727"/>
                  </a:lnTo>
                  <a:lnTo>
                    <a:pt x="197396" y="394766"/>
                  </a:lnTo>
                  <a:lnTo>
                    <a:pt x="197396" y="414604"/>
                  </a:lnTo>
                  <a:lnTo>
                    <a:pt x="189357" y="422643"/>
                  </a:lnTo>
                  <a:lnTo>
                    <a:pt x="282458" y="422643"/>
                  </a:lnTo>
                  <a:lnTo>
                    <a:pt x="274838" y="411334"/>
                  </a:lnTo>
                  <a:lnTo>
                    <a:pt x="272034" y="397433"/>
                  </a:lnTo>
                  <a:lnTo>
                    <a:pt x="274193" y="386727"/>
                  </a:lnTo>
                  <a:close/>
                </a:path>
                <a:path w="615950" h="516254">
                  <a:moveTo>
                    <a:pt x="565624" y="386727"/>
                  </a:moveTo>
                  <a:lnTo>
                    <a:pt x="450037" y="386727"/>
                  </a:lnTo>
                  <a:lnTo>
                    <a:pt x="458076" y="394766"/>
                  </a:lnTo>
                  <a:lnTo>
                    <a:pt x="458076" y="414604"/>
                  </a:lnTo>
                  <a:lnTo>
                    <a:pt x="450037" y="422643"/>
                  </a:lnTo>
                  <a:lnTo>
                    <a:pt x="538827" y="422643"/>
                  </a:lnTo>
                  <a:lnTo>
                    <a:pt x="554264" y="404846"/>
                  </a:lnTo>
                  <a:lnTo>
                    <a:pt x="565624" y="386727"/>
                  </a:lnTo>
                  <a:close/>
                </a:path>
                <a:path w="615950" h="516254">
                  <a:moveTo>
                    <a:pt x="307797" y="323723"/>
                  </a:moveTo>
                  <a:lnTo>
                    <a:pt x="235291" y="333212"/>
                  </a:lnTo>
                  <a:lnTo>
                    <a:pt x="173605" y="354071"/>
                  </a:lnTo>
                  <a:lnTo>
                    <a:pt x="129832" y="374941"/>
                  </a:lnTo>
                  <a:lnTo>
                    <a:pt x="111061" y="384467"/>
                  </a:lnTo>
                  <a:lnTo>
                    <a:pt x="274650" y="384467"/>
                  </a:lnTo>
                  <a:lnTo>
                    <a:pt x="274838" y="383533"/>
                  </a:lnTo>
                  <a:lnTo>
                    <a:pt x="282487" y="372181"/>
                  </a:lnTo>
                  <a:lnTo>
                    <a:pt x="293834" y="364527"/>
                  </a:lnTo>
                  <a:lnTo>
                    <a:pt x="307733" y="361721"/>
                  </a:lnTo>
                  <a:lnTo>
                    <a:pt x="458045" y="361721"/>
                  </a:lnTo>
                  <a:lnTo>
                    <a:pt x="441999" y="354071"/>
                  </a:lnTo>
                  <a:lnTo>
                    <a:pt x="380310" y="333212"/>
                  </a:lnTo>
                  <a:lnTo>
                    <a:pt x="307797" y="323723"/>
                  </a:lnTo>
                  <a:close/>
                </a:path>
                <a:path w="615950" h="516254">
                  <a:moveTo>
                    <a:pt x="611232" y="256463"/>
                  </a:moveTo>
                  <a:lnTo>
                    <a:pt x="545477" y="256463"/>
                  </a:lnTo>
                  <a:lnTo>
                    <a:pt x="551967" y="257962"/>
                  </a:lnTo>
                  <a:lnTo>
                    <a:pt x="554799" y="263004"/>
                  </a:lnTo>
                  <a:lnTo>
                    <a:pt x="556589" y="291484"/>
                  </a:lnTo>
                  <a:lnTo>
                    <a:pt x="545612" y="328498"/>
                  </a:lnTo>
                  <a:lnTo>
                    <a:pt x="526665" y="363131"/>
                  </a:lnTo>
                  <a:lnTo>
                    <a:pt x="504545" y="384467"/>
                  </a:lnTo>
                  <a:lnTo>
                    <a:pt x="567042" y="384467"/>
                  </a:lnTo>
                  <a:lnTo>
                    <a:pt x="576499" y="369383"/>
                  </a:lnTo>
                  <a:lnTo>
                    <a:pt x="593665" y="330593"/>
                  </a:lnTo>
                  <a:lnTo>
                    <a:pt x="605834" y="289045"/>
                  </a:lnTo>
                  <a:lnTo>
                    <a:pt x="611232" y="256463"/>
                  </a:lnTo>
                  <a:close/>
                </a:path>
                <a:path w="615950" h="516254">
                  <a:moveTo>
                    <a:pt x="210427" y="256463"/>
                  </a:moveTo>
                  <a:lnTo>
                    <a:pt x="70129" y="256463"/>
                  </a:lnTo>
                  <a:lnTo>
                    <a:pt x="74993" y="259600"/>
                  </a:lnTo>
                  <a:lnTo>
                    <a:pt x="90066" y="267285"/>
                  </a:lnTo>
                  <a:lnTo>
                    <a:pt x="108064" y="273370"/>
                  </a:lnTo>
                  <a:lnTo>
                    <a:pt x="127014" y="277374"/>
                  </a:lnTo>
                  <a:lnTo>
                    <a:pt x="144945" y="278815"/>
                  </a:lnTo>
                  <a:lnTo>
                    <a:pt x="191713" y="268864"/>
                  </a:lnTo>
                  <a:lnTo>
                    <a:pt x="210427" y="256463"/>
                  </a:lnTo>
                  <a:close/>
                </a:path>
                <a:path w="615950" h="516254">
                  <a:moveTo>
                    <a:pt x="502363" y="28218"/>
                  </a:moveTo>
                  <a:lnTo>
                    <a:pt x="340714" y="28218"/>
                  </a:lnTo>
                  <a:lnTo>
                    <a:pt x="367415" y="28778"/>
                  </a:lnTo>
                  <a:lnTo>
                    <a:pt x="387637" y="29623"/>
                  </a:lnTo>
                  <a:lnTo>
                    <a:pt x="401116" y="30454"/>
                  </a:lnTo>
                  <a:lnTo>
                    <a:pt x="408571" y="31000"/>
                  </a:lnTo>
                  <a:lnTo>
                    <a:pt x="410845" y="41135"/>
                  </a:lnTo>
                  <a:lnTo>
                    <a:pt x="404190" y="44500"/>
                  </a:lnTo>
                  <a:lnTo>
                    <a:pt x="379759" y="65198"/>
                  </a:lnTo>
                  <a:lnTo>
                    <a:pt x="361068" y="97134"/>
                  </a:lnTo>
                  <a:lnTo>
                    <a:pt x="349553" y="133878"/>
                  </a:lnTo>
                  <a:lnTo>
                    <a:pt x="346646" y="168998"/>
                  </a:lnTo>
                  <a:lnTo>
                    <a:pt x="358017" y="207781"/>
                  </a:lnTo>
                  <a:lnTo>
                    <a:pt x="385056" y="243128"/>
                  </a:lnTo>
                  <a:lnTo>
                    <a:pt x="423893" y="268864"/>
                  </a:lnTo>
                  <a:lnTo>
                    <a:pt x="470662" y="278815"/>
                  </a:lnTo>
                  <a:lnTo>
                    <a:pt x="488592" y="277374"/>
                  </a:lnTo>
                  <a:lnTo>
                    <a:pt x="507542" y="273370"/>
                  </a:lnTo>
                  <a:lnTo>
                    <a:pt x="525540" y="267285"/>
                  </a:lnTo>
                  <a:lnTo>
                    <a:pt x="540613" y="259600"/>
                  </a:lnTo>
                  <a:lnTo>
                    <a:pt x="545477" y="256463"/>
                  </a:lnTo>
                  <a:lnTo>
                    <a:pt x="611232" y="256463"/>
                  </a:lnTo>
                  <a:lnTo>
                    <a:pt x="613080" y="245307"/>
                  </a:lnTo>
                  <a:lnTo>
                    <a:pt x="613630" y="234911"/>
                  </a:lnTo>
                  <a:lnTo>
                    <a:pt x="470725" y="234911"/>
                  </a:lnTo>
                  <a:lnTo>
                    <a:pt x="438538" y="228413"/>
                  </a:lnTo>
                  <a:lnTo>
                    <a:pt x="412254" y="210693"/>
                  </a:lnTo>
                  <a:lnTo>
                    <a:pt x="394533" y="184409"/>
                  </a:lnTo>
                  <a:lnTo>
                    <a:pt x="388035" y="152222"/>
                  </a:lnTo>
                  <a:lnTo>
                    <a:pt x="394533" y="120035"/>
                  </a:lnTo>
                  <a:lnTo>
                    <a:pt x="412254" y="93751"/>
                  </a:lnTo>
                  <a:lnTo>
                    <a:pt x="438538" y="76030"/>
                  </a:lnTo>
                  <a:lnTo>
                    <a:pt x="470725" y="69532"/>
                  </a:lnTo>
                  <a:lnTo>
                    <a:pt x="567318" y="69532"/>
                  </a:lnTo>
                  <a:lnTo>
                    <a:pt x="554553" y="56734"/>
                  </a:lnTo>
                  <a:lnTo>
                    <a:pt x="523189" y="36752"/>
                  </a:lnTo>
                  <a:lnTo>
                    <a:pt x="502363" y="28218"/>
                  </a:lnTo>
                  <a:close/>
                </a:path>
                <a:path w="615950" h="516254">
                  <a:moveTo>
                    <a:pt x="238384" y="69532"/>
                  </a:moveTo>
                  <a:lnTo>
                    <a:pt x="143167" y="69532"/>
                  </a:lnTo>
                  <a:lnTo>
                    <a:pt x="175354" y="76030"/>
                  </a:lnTo>
                  <a:lnTo>
                    <a:pt x="201637" y="93751"/>
                  </a:lnTo>
                  <a:lnTo>
                    <a:pt x="219358" y="120035"/>
                  </a:lnTo>
                  <a:lnTo>
                    <a:pt x="225856" y="152222"/>
                  </a:lnTo>
                  <a:lnTo>
                    <a:pt x="219358" y="184409"/>
                  </a:lnTo>
                  <a:lnTo>
                    <a:pt x="201637" y="210693"/>
                  </a:lnTo>
                  <a:lnTo>
                    <a:pt x="175354" y="228413"/>
                  </a:lnTo>
                  <a:lnTo>
                    <a:pt x="143167" y="234911"/>
                  </a:lnTo>
                  <a:lnTo>
                    <a:pt x="236836" y="234911"/>
                  </a:lnTo>
                  <a:lnTo>
                    <a:pt x="257589" y="207781"/>
                  </a:lnTo>
                  <a:lnTo>
                    <a:pt x="268960" y="168998"/>
                  </a:lnTo>
                  <a:lnTo>
                    <a:pt x="266054" y="133878"/>
                  </a:lnTo>
                  <a:lnTo>
                    <a:pt x="254538" y="97134"/>
                  </a:lnTo>
                  <a:lnTo>
                    <a:pt x="238384" y="69532"/>
                  </a:lnTo>
                  <a:close/>
                </a:path>
                <a:path w="615950" h="516254">
                  <a:moveTo>
                    <a:pt x="567318" y="69532"/>
                  </a:moveTo>
                  <a:lnTo>
                    <a:pt x="470725" y="69532"/>
                  </a:lnTo>
                  <a:lnTo>
                    <a:pt x="502912" y="76030"/>
                  </a:lnTo>
                  <a:lnTo>
                    <a:pt x="529196" y="93751"/>
                  </a:lnTo>
                  <a:lnTo>
                    <a:pt x="546917" y="120035"/>
                  </a:lnTo>
                  <a:lnTo>
                    <a:pt x="553415" y="152222"/>
                  </a:lnTo>
                  <a:lnTo>
                    <a:pt x="546917" y="184409"/>
                  </a:lnTo>
                  <a:lnTo>
                    <a:pt x="529196" y="210693"/>
                  </a:lnTo>
                  <a:lnTo>
                    <a:pt x="502912" y="228413"/>
                  </a:lnTo>
                  <a:lnTo>
                    <a:pt x="470725" y="234911"/>
                  </a:lnTo>
                  <a:lnTo>
                    <a:pt x="613630" y="234911"/>
                  </a:lnTo>
                  <a:lnTo>
                    <a:pt x="615480" y="199948"/>
                  </a:lnTo>
                  <a:lnTo>
                    <a:pt x="611323" y="153382"/>
                  </a:lnTo>
                  <a:lnTo>
                    <a:pt x="599318" y="114414"/>
                  </a:lnTo>
                  <a:lnTo>
                    <a:pt x="580162" y="82410"/>
                  </a:lnTo>
                  <a:lnTo>
                    <a:pt x="567318" y="69532"/>
                  </a:lnTo>
                  <a:close/>
                </a:path>
                <a:path w="615950" h="516254">
                  <a:moveTo>
                    <a:pt x="340714" y="28218"/>
                  </a:moveTo>
                  <a:lnTo>
                    <a:pt x="274887" y="28218"/>
                  </a:lnTo>
                  <a:lnTo>
                    <a:pt x="307797" y="28244"/>
                  </a:lnTo>
                  <a:lnTo>
                    <a:pt x="340714" y="28218"/>
                  </a:lnTo>
                  <a:close/>
                </a:path>
              </a:pathLst>
            </a:custGeom>
            <a:solidFill>
              <a:srgbClr val="141414"/>
            </a:solidFill>
          </p:spPr>
          <p:txBody>
            <a:bodyPr wrap="square" lIns="0" tIns="0" rIns="0" bIns="0" rtlCol="0"/>
            <a:lstStyle/>
            <a:p>
              <a:endParaRPr dirty="0"/>
            </a:p>
          </p:txBody>
        </p:sp>
      </p:grpSp>
      <p:grpSp>
        <p:nvGrpSpPr>
          <p:cNvPr id="22" name="object 38">
            <a:extLst>
              <a:ext uri="{FF2B5EF4-FFF2-40B4-BE49-F238E27FC236}">
                <a16:creationId xmlns:a16="http://schemas.microsoft.com/office/drawing/2014/main" id="{D99EBB41-B248-6E48-9782-B0D82066402C}"/>
              </a:ext>
            </a:extLst>
          </p:cNvPr>
          <p:cNvGrpSpPr/>
          <p:nvPr/>
        </p:nvGrpSpPr>
        <p:grpSpPr>
          <a:xfrm>
            <a:off x="5237917" y="3906560"/>
            <a:ext cx="523875" cy="627380"/>
            <a:chOff x="4014554" y="5282688"/>
            <a:chExt cx="523875" cy="627380"/>
          </a:xfrm>
        </p:grpSpPr>
        <p:sp>
          <p:nvSpPr>
            <p:cNvPr id="23" name="object 39">
              <a:extLst>
                <a:ext uri="{FF2B5EF4-FFF2-40B4-BE49-F238E27FC236}">
                  <a16:creationId xmlns:a16="http://schemas.microsoft.com/office/drawing/2014/main" id="{3D428300-BB84-BE42-BA17-F1DD95FFB576}"/>
                </a:ext>
              </a:extLst>
            </p:cNvPr>
            <p:cNvSpPr/>
            <p:nvPr/>
          </p:nvSpPr>
          <p:spPr>
            <a:xfrm>
              <a:off x="4014554" y="5282688"/>
              <a:ext cx="523875" cy="627380"/>
            </a:xfrm>
            <a:custGeom>
              <a:avLst/>
              <a:gdLst/>
              <a:ahLst/>
              <a:cxnLst/>
              <a:rect l="l" t="t" r="r" b="b"/>
              <a:pathLst>
                <a:path w="523875" h="627379">
                  <a:moveTo>
                    <a:pt x="224243" y="12"/>
                  </a:moveTo>
                  <a:lnTo>
                    <a:pt x="200896" y="38593"/>
                  </a:lnTo>
                  <a:lnTo>
                    <a:pt x="200166" y="46516"/>
                  </a:lnTo>
                  <a:lnTo>
                    <a:pt x="199313" y="54444"/>
                  </a:lnTo>
                  <a:lnTo>
                    <a:pt x="152291" y="70946"/>
                  </a:lnTo>
                  <a:lnTo>
                    <a:pt x="109825" y="95679"/>
                  </a:lnTo>
                  <a:lnTo>
                    <a:pt x="72891" y="127670"/>
                  </a:lnTo>
                  <a:lnTo>
                    <a:pt x="42465" y="165946"/>
                  </a:lnTo>
                  <a:lnTo>
                    <a:pt x="19524" y="209533"/>
                  </a:lnTo>
                  <a:lnTo>
                    <a:pt x="5043" y="257459"/>
                  </a:lnTo>
                  <a:lnTo>
                    <a:pt x="0" y="308749"/>
                  </a:lnTo>
                  <a:lnTo>
                    <a:pt x="4183" y="355508"/>
                  </a:lnTo>
                  <a:lnTo>
                    <a:pt x="16244" y="399551"/>
                  </a:lnTo>
                  <a:lnTo>
                    <a:pt x="35449" y="440150"/>
                  </a:lnTo>
                  <a:lnTo>
                    <a:pt x="61063" y="476573"/>
                  </a:lnTo>
                  <a:lnTo>
                    <a:pt x="92352" y="508091"/>
                  </a:lnTo>
                  <a:lnTo>
                    <a:pt x="128582" y="533974"/>
                  </a:lnTo>
                  <a:lnTo>
                    <a:pt x="169018" y="553491"/>
                  </a:lnTo>
                  <a:lnTo>
                    <a:pt x="212883" y="565899"/>
                  </a:lnTo>
                  <a:lnTo>
                    <a:pt x="212928" y="601510"/>
                  </a:lnTo>
                  <a:lnTo>
                    <a:pt x="217315" y="618292"/>
                  </a:lnTo>
                  <a:lnTo>
                    <a:pt x="228717" y="625668"/>
                  </a:lnTo>
                  <a:lnTo>
                    <a:pt x="244467" y="627363"/>
                  </a:lnTo>
                  <a:lnTo>
                    <a:pt x="261899" y="627100"/>
                  </a:lnTo>
                  <a:lnTo>
                    <a:pt x="281788" y="627087"/>
                  </a:lnTo>
                  <a:lnTo>
                    <a:pt x="295103" y="625655"/>
                  </a:lnTo>
                  <a:lnTo>
                    <a:pt x="306508" y="618279"/>
                  </a:lnTo>
                  <a:lnTo>
                    <a:pt x="310892" y="601510"/>
                  </a:lnTo>
                  <a:lnTo>
                    <a:pt x="310895" y="565899"/>
                  </a:lnTo>
                  <a:lnTo>
                    <a:pt x="354801" y="553477"/>
                  </a:lnTo>
                  <a:lnTo>
                    <a:pt x="395234" y="533959"/>
                  </a:lnTo>
                  <a:lnTo>
                    <a:pt x="409313" y="523900"/>
                  </a:lnTo>
                  <a:lnTo>
                    <a:pt x="261899" y="523900"/>
                  </a:lnTo>
                  <a:lnTo>
                    <a:pt x="212628" y="518203"/>
                  </a:lnTo>
                  <a:lnTo>
                    <a:pt x="167338" y="501975"/>
                  </a:lnTo>
                  <a:lnTo>
                    <a:pt x="127398" y="476551"/>
                  </a:lnTo>
                  <a:lnTo>
                    <a:pt x="94065" y="443214"/>
                  </a:lnTo>
                  <a:lnTo>
                    <a:pt x="68644" y="403262"/>
                  </a:lnTo>
                  <a:lnTo>
                    <a:pt x="52438" y="357999"/>
                  </a:lnTo>
                  <a:lnTo>
                    <a:pt x="46751" y="308724"/>
                  </a:lnTo>
                  <a:lnTo>
                    <a:pt x="52448" y="259453"/>
                  </a:lnTo>
                  <a:lnTo>
                    <a:pt x="68661" y="214191"/>
                  </a:lnTo>
                  <a:lnTo>
                    <a:pt x="94090" y="174239"/>
                  </a:lnTo>
                  <a:lnTo>
                    <a:pt x="127436" y="140900"/>
                  </a:lnTo>
                  <a:lnTo>
                    <a:pt x="167402" y="115475"/>
                  </a:lnTo>
                  <a:lnTo>
                    <a:pt x="212628" y="99278"/>
                  </a:lnTo>
                  <a:lnTo>
                    <a:pt x="261899" y="93586"/>
                  </a:lnTo>
                  <a:lnTo>
                    <a:pt x="410396" y="93573"/>
                  </a:lnTo>
                  <a:lnTo>
                    <a:pt x="371519" y="70932"/>
                  </a:lnTo>
                  <a:lnTo>
                    <a:pt x="324497" y="54432"/>
                  </a:lnTo>
                  <a:lnTo>
                    <a:pt x="323976" y="49580"/>
                  </a:lnTo>
                  <a:lnTo>
                    <a:pt x="224243" y="49580"/>
                  </a:lnTo>
                  <a:lnTo>
                    <a:pt x="224243" y="12141"/>
                  </a:lnTo>
                  <a:lnTo>
                    <a:pt x="261899" y="12141"/>
                  </a:lnTo>
                  <a:lnTo>
                    <a:pt x="316833" y="12128"/>
                  </a:lnTo>
                  <a:lnTo>
                    <a:pt x="311670" y="6350"/>
                  </a:lnTo>
                  <a:lnTo>
                    <a:pt x="311035" y="5854"/>
                  </a:lnTo>
                  <a:lnTo>
                    <a:pt x="224243" y="5854"/>
                  </a:lnTo>
                  <a:lnTo>
                    <a:pt x="224243" y="12"/>
                  </a:lnTo>
                  <a:close/>
                </a:path>
                <a:path w="523875" h="627379">
                  <a:moveTo>
                    <a:pt x="281788" y="627087"/>
                  </a:moveTo>
                  <a:lnTo>
                    <a:pt x="261899" y="627087"/>
                  </a:lnTo>
                  <a:lnTo>
                    <a:pt x="279345" y="627350"/>
                  </a:lnTo>
                  <a:lnTo>
                    <a:pt x="281788" y="627087"/>
                  </a:lnTo>
                  <a:close/>
                </a:path>
                <a:path w="523875" h="627379">
                  <a:moveTo>
                    <a:pt x="410396" y="93573"/>
                  </a:moveTo>
                  <a:lnTo>
                    <a:pt x="261899" y="93573"/>
                  </a:lnTo>
                  <a:lnTo>
                    <a:pt x="311210" y="99278"/>
                  </a:lnTo>
                  <a:lnTo>
                    <a:pt x="356460" y="115488"/>
                  </a:lnTo>
                  <a:lnTo>
                    <a:pt x="396407" y="140914"/>
                  </a:lnTo>
                  <a:lnTo>
                    <a:pt x="429744" y="174254"/>
                  </a:lnTo>
                  <a:lnTo>
                    <a:pt x="455166" y="214208"/>
                  </a:lnTo>
                  <a:lnTo>
                    <a:pt x="471372" y="259473"/>
                  </a:lnTo>
                  <a:lnTo>
                    <a:pt x="477059" y="308749"/>
                  </a:lnTo>
                  <a:lnTo>
                    <a:pt x="471362" y="358020"/>
                  </a:lnTo>
                  <a:lnTo>
                    <a:pt x="455149" y="403280"/>
                  </a:lnTo>
                  <a:lnTo>
                    <a:pt x="429718" y="443230"/>
                  </a:lnTo>
                  <a:lnTo>
                    <a:pt x="396359" y="476573"/>
                  </a:lnTo>
                  <a:lnTo>
                    <a:pt x="356391" y="501992"/>
                  </a:lnTo>
                  <a:lnTo>
                    <a:pt x="311175" y="518183"/>
                  </a:lnTo>
                  <a:lnTo>
                    <a:pt x="261899" y="523875"/>
                  </a:lnTo>
                  <a:lnTo>
                    <a:pt x="409313" y="523900"/>
                  </a:lnTo>
                  <a:lnTo>
                    <a:pt x="431462" y="508075"/>
                  </a:lnTo>
                  <a:lnTo>
                    <a:pt x="462752" y="476551"/>
                  </a:lnTo>
                  <a:lnTo>
                    <a:pt x="488362" y="440129"/>
                  </a:lnTo>
                  <a:lnTo>
                    <a:pt x="507567" y="399528"/>
                  </a:lnTo>
                  <a:lnTo>
                    <a:pt x="519627" y="355483"/>
                  </a:lnTo>
                  <a:lnTo>
                    <a:pt x="523811" y="308724"/>
                  </a:lnTo>
                  <a:lnTo>
                    <a:pt x="518767" y="257434"/>
                  </a:lnTo>
                  <a:lnTo>
                    <a:pt x="504287" y="209510"/>
                  </a:lnTo>
                  <a:lnTo>
                    <a:pt x="481345" y="165925"/>
                  </a:lnTo>
                  <a:lnTo>
                    <a:pt x="450920" y="127652"/>
                  </a:lnTo>
                  <a:lnTo>
                    <a:pt x="413986" y="95664"/>
                  </a:lnTo>
                  <a:lnTo>
                    <a:pt x="410396" y="93573"/>
                  </a:lnTo>
                  <a:close/>
                </a:path>
                <a:path w="523875" h="627379">
                  <a:moveTo>
                    <a:pt x="261899" y="46812"/>
                  </a:moveTo>
                  <a:lnTo>
                    <a:pt x="252358" y="47003"/>
                  </a:lnTo>
                  <a:lnTo>
                    <a:pt x="242900" y="47531"/>
                  </a:lnTo>
                  <a:lnTo>
                    <a:pt x="233527" y="48394"/>
                  </a:lnTo>
                  <a:lnTo>
                    <a:pt x="224243" y="49580"/>
                  </a:lnTo>
                  <a:lnTo>
                    <a:pt x="323976" y="49580"/>
                  </a:lnTo>
                  <a:lnTo>
                    <a:pt x="299567" y="49555"/>
                  </a:lnTo>
                  <a:lnTo>
                    <a:pt x="290290" y="48376"/>
                  </a:lnTo>
                  <a:lnTo>
                    <a:pt x="280919" y="47517"/>
                  </a:lnTo>
                  <a:lnTo>
                    <a:pt x="271455" y="46990"/>
                  </a:lnTo>
                  <a:lnTo>
                    <a:pt x="261899" y="46812"/>
                  </a:lnTo>
                  <a:close/>
                </a:path>
                <a:path w="523875" h="627379">
                  <a:moveTo>
                    <a:pt x="316833" y="12128"/>
                  </a:moveTo>
                  <a:lnTo>
                    <a:pt x="299567" y="12128"/>
                  </a:lnTo>
                  <a:lnTo>
                    <a:pt x="299567" y="49555"/>
                  </a:lnTo>
                  <a:lnTo>
                    <a:pt x="323974" y="49555"/>
                  </a:lnTo>
                  <a:lnTo>
                    <a:pt x="323647" y="46516"/>
                  </a:lnTo>
                  <a:lnTo>
                    <a:pt x="322919" y="38581"/>
                  </a:lnTo>
                  <a:lnTo>
                    <a:pt x="321958" y="30681"/>
                  </a:lnTo>
                  <a:lnTo>
                    <a:pt x="320408" y="22872"/>
                  </a:lnTo>
                  <a:lnTo>
                    <a:pt x="319087" y="17665"/>
                  </a:lnTo>
                  <a:lnTo>
                    <a:pt x="317106" y="12433"/>
                  </a:lnTo>
                  <a:lnTo>
                    <a:pt x="316833" y="12128"/>
                  </a:lnTo>
                  <a:close/>
                </a:path>
                <a:path w="523875" h="627379">
                  <a:moveTo>
                    <a:pt x="299567" y="0"/>
                  </a:moveTo>
                  <a:lnTo>
                    <a:pt x="299567" y="5842"/>
                  </a:lnTo>
                  <a:lnTo>
                    <a:pt x="261899" y="5842"/>
                  </a:lnTo>
                  <a:lnTo>
                    <a:pt x="311035" y="5854"/>
                  </a:lnTo>
                  <a:lnTo>
                    <a:pt x="309473" y="4635"/>
                  </a:lnTo>
                  <a:lnTo>
                    <a:pt x="306489" y="3124"/>
                  </a:lnTo>
                  <a:lnTo>
                    <a:pt x="299567" y="0"/>
                  </a:lnTo>
                  <a:close/>
                </a:path>
              </a:pathLst>
            </a:custGeom>
            <a:solidFill>
              <a:srgbClr val="141414"/>
            </a:solidFill>
          </p:spPr>
          <p:txBody>
            <a:bodyPr wrap="square" lIns="0" tIns="0" rIns="0" bIns="0" rtlCol="0"/>
            <a:lstStyle/>
            <a:p>
              <a:endParaRPr dirty="0"/>
            </a:p>
          </p:txBody>
        </p:sp>
        <p:sp>
          <p:nvSpPr>
            <p:cNvPr id="24" name="object 40">
              <a:extLst>
                <a:ext uri="{FF2B5EF4-FFF2-40B4-BE49-F238E27FC236}">
                  <a16:creationId xmlns:a16="http://schemas.microsoft.com/office/drawing/2014/main" id="{B2002F42-0208-E240-9033-4EAF7BF389E7}"/>
                </a:ext>
              </a:extLst>
            </p:cNvPr>
            <p:cNvSpPr/>
            <p:nvPr/>
          </p:nvSpPr>
          <p:spPr>
            <a:xfrm>
              <a:off x="4110592" y="5607899"/>
              <a:ext cx="85331" cy="85331"/>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5" name="object 41">
              <a:extLst>
                <a:ext uri="{FF2B5EF4-FFF2-40B4-BE49-F238E27FC236}">
                  <a16:creationId xmlns:a16="http://schemas.microsoft.com/office/drawing/2014/main" id="{A677F37D-FAD8-6B40-9848-FC4D75EE37D0}"/>
                </a:ext>
              </a:extLst>
            </p:cNvPr>
            <p:cNvSpPr/>
            <p:nvPr/>
          </p:nvSpPr>
          <p:spPr>
            <a:xfrm>
              <a:off x="4216529" y="5649933"/>
              <a:ext cx="119862" cy="11987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6" name="object 42">
              <a:extLst>
                <a:ext uri="{FF2B5EF4-FFF2-40B4-BE49-F238E27FC236}">
                  <a16:creationId xmlns:a16="http://schemas.microsoft.com/office/drawing/2014/main" id="{0DDCF226-DF43-9244-881A-63518BE6443B}"/>
                </a:ext>
              </a:extLst>
            </p:cNvPr>
            <p:cNvSpPr/>
            <p:nvPr/>
          </p:nvSpPr>
          <p:spPr>
            <a:xfrm>
              <a:off x="4357007" y="5607899"/>
              <a:ext cx="85318" cy="8533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7" name="object 43">
              <a:extLst>
                <a:ext uri="{FF2B5EF4-FFF2-40B4-BE49-F238E27FC236}">
                  <a16:creationId xmlns:a16="http://schemas.microsoft.com/office/drawing/2014/main" id="{E37C9BF2-90A8-A545-AFE2-4B8C544A5FCB}"/>
                </a:ext>
              </a:extLst>
            </p:cNvPr>
            <p:cNvSpPr/>
            <p:nvPr/>
          </p:nvSpPr>
          <p:spPr>
            <a:xfrm>
              <a:off x="4309542" y="5445150"/>
              <a:ext cx="119875" cy="119875"/>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8" name="object 44">
              <a:extLst>
                <a:ext uri="{FF2B5EF4-FFF2-40B4-BE49-F238E27FC236}">
                  <a16:creationId xmlns:a16="http://schemas.microsoft.com/office/drawing/2014/main" id="{38E41E62-39C3-854C-82ED-69626BD13EFC}"/>
                </a:ext>
              </a:extLst>
            </p:cNvPr>
            <p:cNvSpPr/>
            <p:nvPr/>
          </p:nvSpPr>
          <p:spPr>
            <a:xfrm>
              <a:off x="4123506" y="5445150"/>
              <a:ext cx="119875" cy="119875"/>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grpSp>
        <p:nvGrpSpPr>
          <p:cNvPr id="29" name="object 9">
            <a:extLst>
              <a:ext uri="{FF2B5EF4-FFF2-40B4-BE49-F238E27FC236}">
                <a16:creationId xmlns:a16="http://schemas.microsoft.com/office/drawing/2014/main" id="{0FFBA5E0-D22D-0D4C-BFA2-0AB75EE0200E}"/>
              </a:ext>
            </a:extLst>
          </p:cNvPr>
          <p:cNvGrpSpPr/>
          <p:nvPr/>
        </p:nvGrpSpPr>
        <p:grpSpPr>
          <a:xfrm>
            <a:off x="7660051" y="3817434"/>
            <a:ext cx="492759" cy="720090"/>
            <a:chOff x="7421864" y="3913173"/>
            <a:chExt cx="492759" cy="720090"/>
          </a:xfrm>
        </p:grpSpPr>
        <p:sp>
          <p:nvSpPr>
            <p:cNvPr id="30" name="object 10">
              <a:extLst>
                <a:ext uri="{FF2B5EF4-FFF2-40B4-BE49-F238E27FC236}">
                  <a16:creationId xmlns:a16="http://schemas.microsoft.com/office/drawing/2014/main" id="{1FF8DBCD-5F16-584D-A6B5-53C14A167C97}"/>
                </a:ext>
              </a:extLst>
            </p:cNvPr>
            <p:cNvSpPr/>
            <p:nvPr/>
          </p:nvSpPr>
          <p:spPr>
            <a:xfrm>
              <a:off x="7421864" y="3913173"/>
              <a:ext cx="492759" cy="720090"/>
            </a:xfrm>
            <a:custGeom>
              <a:avLst/>
              <a:gdLst/>
              <a:ahLst/>
              <a:cxnLst/>
              <a:rect l="l" t="t" r="r" b="b"/>
              <a:pathLst>
                <a:path w="492759" h="720089">
                  <a:moveTo>
                    <a:pt x="365912" y="466826"/>
                  </a:moveTo>
                  <a:lnTo>
                    <a:pt x="126479" y="466826"/>
                  </a:lnTo>
                  <a:lnTo>
                    <a:pt x="77297" y="476782"/>
                  </a:lnTo>
                  <a:lnTo>
                    <a:pt x="37088" y="503915"/>
                  </a:lnTo>
                  <a:lnTo>
                    <a:pt x="9955" y="544123"/>
                  </a:lnTo>
                  <a:lnTo>
                    <a:pt x="0" y="593305"/>
                  </a:lnTo>
                  <a:lnTo>
                    <a:pt x="9955" y="642493"/>
                  </a:lnTo>
                  <a:lnTo>
                    <a:pt x="37088" y="682701"/>
                  </a:lnTo>
                  <a:lnTo>
                    <a:pt x="77297" y="709831"/>
                  </a:lnTo>
                  <a:lnTo>
                    <a:pt x="126479" y="719785"/>
                  </a:lnTo>
                  <a:lnTo>
                    <a:pt x="365912" y="719785"/>
                  </a:lnTo>
                  <a:lnTo>
                    <a:pt x="415101" y="709831"/>
                  </a:lnTo>
                  <a:lnTo>
                    <a:pt x="451925" y="684987"/>
                  </a:lnTo>
                  <a:lnTo>
                    <a:pt x="126479" y="684987"/>
                  </a:lnTo>
                  <a:lnTo>
                    <a:pt x="90830" y="677770"/>
                  </a:lnTo>
                  <a:lnTo>
                    <a:pt x="61683" y="658101"/>
                  </a:lnTo>
                  <a:lnTo>
                    <a:pt x="42015" y="628955"/>
                  </a:lnTo>
                  <a:lnTo>
                    <a:pt x="34798" y="593305"/>
                  </a:lnTo>
                  <a:lnTo>
                    <a:pt x="42015" y="557653"/>
                  </a:lnTo>
                  <a:lnTo>
                    <a:pt x="61683" y="528512"/>
                  </a:lnTo>
                  <a:lnTo>
                    <a:pt x="90830" y="508850"/>
                  </a:lnTo>
                  <a:lnTo>
                    <a:pt x="126479" y="501637"/>
                  </a:lnTo>
                  <a:lnTo>
                    <a:pt x="451937" y="501637"/>
                  </a:lnTo>
                  <a:lnTo>
                    <a:pt x="415101" y="476782"/>
                  </a:lnTo>
                  <a:lnTo>
                    <a:pt x="365912" y="466826"/>
                  </a:lnTo>
                  <a:close/>
                </a:path>
                <a:path w="492759" h="720089">
                  <a:moveTo>
                    <a:pt x="451937" y="501637"/>
                  </a:moveTo>
                  <a:lnTo>
                    <a:pt x="365912" y="501637"/>
                  </a:lnTo>
                  <a:lnTo>
                    <a:pt x="401567" y="508850"/>
                  </a:lnTo>
                  <a:lnTo>
                    <a:pt x="430712" y="528512"/>
                  </a:lnTo>
                  <a:lnTo>
                    <a:pt x="450378" y="557653"/>
                  </a:lnTo>
                  <a:lnTo>
                    <a:pt x="457593" y="593305"/>
                  </a:lnTo>
                  <a:lnTo>
                    <a:pt x="450378" y="628955"/>
                  </a:lnTo>
                  <a:lnTo>
                    <a:pt x="430712" y="658101"/>
                  </a:lnTo>
                  <a:lnTo>
                    <a:pt x="401567" y="677770"/>
                  </a:lnTo>
                  <a:lnTo>
                    <a:pt x="365912" y="684987"/>
                  </a:lnTo>
                  <a:lnTo>
                    <a:pt x="451925" y="684987"/>
                  </a:lnTo>
                  <a:lnTo>
                    <a:pt x="455314" y="682701"/>
                  </a:lnTo>
                  <a:lnTo>
                    <a:pt x="482448" y="642493"/>
                  </a:lnTo>
                  <a:lnTo>
                    <a:pt x="492404" y="593305"/>
                  </a:lnTo>
                  <a:lnTo>
                    <a:pt x="482448" y="544123"/>
                  </a:lnTo>
                  <a:lnTo>
                    <a:pt x="455314" y="503915"/>
                  </a:lnTo>
                  <a:lnTo>
                    <a:pt x="451937" y="501637"/>
                  </a:lnTo>
                  <a:close/>
                </a:path>
                <a:path w="492759" h="720089">
                  <a:moveTo>
                    <a:pt x="218160" y="0"/>
                  </a:moveTo>
                  <a:lnTo>
                    <a:pt x="200609" y="32702"/>
                  </a:lnTo>
                  <a:lnTo>
                    <a:pt x="199593" y="40525"/>
                  </a:lnTo>
                  <a:lnTo>
                    <a:pt x="151490" y="59482"/>
                  </a:lnTo>
                  <a:lnTo>
                    <a:pt x="110609" y="89879"/>
                  </a:lnTo>
                  <a:lnTo>
                    <a:pt x="78942" y="129729"/>
                  </a:lnTo>
                  <a:lnTo>
                    <a:pt x="58481" y="177042"/>
                  </a:lnTo>
                  <a:lnTo>
                    <a:pt x="51219" y="229831"/>
                  </a:lnTo>
                  <a:lnTo>
                    <a:pt x="56701" y="275820"/>
                  </a:lnTo>
                  <a:lnTo>
                    <a:pt x="72284" y="317894"/>
                  </a:lnTo>
                  <a:lnTo>
                    <a:pt x="96673" y="354764"/>
                  </a:lnTo>
                  <a:lnTo>
                    <a:pt x="128574" y="385143"/>
                  </a:lnTo>
                  <a:lnTo>
                    <a:pt x="166690" y="407741"/>
                  </a:lnTo>
                  <a:lnTo>
                    <a:pt x="209727" y="421271"/>
                  </a:lnTo>
                  <a:lnTo>
                    <a:pt x="209727" y="466826"/>
                  </a:lnTo>
                  <a:lnTo>
                    <a:pt x="283654" y="466826"/>
                  </a:lnTo>
                  <a:lnTo>
                    <a:pt x="283654" y="421081"/>
                  </a:lnTo>
                  <a:lnTo>
                    <a:pt x="326445" y="407399"/>
                  </a:lnTo>
                  <a:lnTo>
                    <a:pt x="355551" y="389991"/>
                  </a:lnTo>
                  <a:lnTo>
                    <a:pt x="246189" y="389991"/>
                  </a:lnTo>
                  <a:lnTo>
                    <a:pt x="195618" y="381813"/>
                  </a:lnTo>
                  <a:lnTo>
                    <a:pt x="151656" y="359050"/>
                  </a:lnTo>
                  <a:lnTo>
                    <a:pt x="116962" y="324360"/>
                  </a:lnTo>
                  <a:lnTo>
                    <a:pt x="94196" y="280401"/>
                  </a:lnTo>
                  <a:lnTo>
                    <a:pt x="86017" y="229831"/>
                  </a:lnTo>
                  <a:lnTo>
                    <a:pt x="94196" y="179260"/>
                  </a:lnTo>
                  <a:lnTo>
                    <a:pt x="116962" y="135298"/>
                  </a:lnTo>
                  <a:lnTo>
                    <a:pt x="151656" y="100605"/>
                  </a:lnTo>
                  <a:lnTo>
                    <a:pt x="195618" y="77839"/>
                  </a:lnTo>
                  <a:lnTo>
                    <a:pt x="246189" y="69659"/>
                  </a:lnTo>
                  <a:lnTo>
                    <a:pt x="354589" y="69659"/>
                  </a:lnTo>
                  <a:lnTo>
                    <a:pt x="340901" y="59480"/>
                  </a:lnTo>
                  <a:lnTo>
                    <a:pt x="292811" y="40525"/>
                  </a:lnTo>
                  <a:lnTo>
                    <a:pt x="292335" y="36906"/>
                  </a:lnTo>
                  <a:lnTo>
                    <a:pt x="218160" y="36906"/>
                  </a:lnTo>
                  <a:lnTo>
                    <a:pt x="218160" y="9042"/>
                  </a:lnTo>
                  <a:lnTo>
                    <a:pt x="287105" y="9042"/>
                  </a:lnTo>
                  <a:lnTo>
                    <a:pt x="283248" y="4737"/>
                  </a:lnTo>
                  <a:lnTo>
                    <a:pt x="282765" y="4356"/>
                  </a:lnTo>
                  <a:lnTo>
                    <a:pt x="218160" y="4356"/>
                  </a:lnTo>
                  <a:lnTo>
                    <a:pt x="218160" y="0"/>
                  </a:lnTo>
                  <a:close/>
                </a:path>
                <a:path w="492759" h="720089">
                  <a:moveTo>
                    <a:pt x="354589" y="69659"/>
                  </a:moveTo>
                  <a:lnTo>
                    <a:pt x="246189" y="69659"/>
                  </a:lnTo>
                  <a:lnTo>
                    <a:pt x="296759" y="77839"/>
                  </a:lnTo>
                  <a:lnTo>
                    <a:pt x="340718" y="100605"/>
                  </a:lnTo>
                  <a:lnTo>
                    <a:pt x="375407" y="135298"/>
                  </a:lnTo>
                  <a:lnTo>
                    <a:pt x="398170" y="179260"/>
                  </a:lnTo>
                  <a:lnTo>
                    <a:pt x="406349" y="229831"/>
                  </a:lnTo>
                  <a:lnTo>
                    <a:pt x="398170" y="280401"/>
                  </a:lnTo>
                  <a:lnTo>
                    <a:pt x="375407" y="324360"/>
                  </a:lnTo>
                  <a:lnTo>
                    <a:pt x="340718" y="359050"/>
                  </a:lnTo>
                  <a:lnTo>
                    <a:pt x="296759" y="381813"/>
                  </a:lnTo>
                  <a:lnTo>
                    <a:pt x="246189" y="389991"/>
                  </a:lnTo>
                  <a:lnTo>
                    <a:pt x="355551" y="389991"/>
                  </a:lnTo>
                  <a:lnTo>
                    <a:pt x="396020" y="354383"/>
                  </a:lnTo>
                  <a:lnTo>
                    <a:pt x="420244" y="317596"/>
                  </a:lnTo>
                  <a:lnTo>
                    <a:pt x="435717" y="275655"/>
                  </a:lnTo>
                  <a:lnTo>
                    <a:pt x="441159" y="229831"/>
                  </a:lnTo>
                  <a:lnTo>
                    <a:pt x="433895" y="177037"/>
                  </a:lnTo>
                  <a:lnTo>
                    <a:pt x="413435" y="129723"/>
                  </a:lnTo>
                  <a:lnTo>
                    <a:pt x="381772" y="89875"/>
                  </a:lnTo>
                  <a:lnTo>
                    <a:pt x="354589" y="69659"/>
                  </a:lnTo>
                  <a:close/>
                </a:path>
                <a:path w="492759" h="720089">
                  <a:moveTo>
                    <a:pt x="246189" y="34861"/>
                  </a:moveTo>
                  <a:lnTo>
                    <a:pt x="239079" y="34993"/>
                  </a:lnTo>
                  <a:lnTo>
                    <a:pt x="232036" y="35383"/>
                  </a:lnTo>
                  <a:lnTo>
                    <a:pt x="225063" y="36024"/>
                  </a:lnTo>
                  <a:lnTo>
                    <a:pt x="218160" y="36906"/>
                  </a:lnTo>
                  <a:lnTo>
                    <a:pt x="274243" y="36906"/>
                  </a:lnTo>
                  <a:lnTo>
                    <a:pt x="267331" y="36024"/>
                  </a:lnTo>
                  <a:lnTo>
                    <a:pt x="260350" y="35383"/>
                  </a:lnTo>
                  <a:lnTo>
                    <a:pt x="253301" y="34993"/>
                  </a:lnTo>
                  <a:lnTo>
                    <a:pt x="246189" y="34861"/>
                  </a:lnTo>
                  <a:close/>
                </a:path>
                <a:path w="492759" h="720089">
                  <a:moveTo>
                    <a:pt x="287105" y="9042"/>
                  </a:moveTo>
                  <a:lnTo>
                    <a:pt x="274243" y="9042"/>
                  </a:lnTo>
                  <a:lnTo>
                    <a:pt x="274243" y="36906"/>
                  </a:lnTo>
                  <a:lnTo>
                    <a:pt x="292335" y="36906"/>
                  </a:lnTo>
                  <a:lnTo>
                    <a:pt x="291782" y="32702"/>
                  </a:lnTo>
                  <a:lnTo>
                    <a:pt x="291706" y="24714"/>
                  </a:lnTo>
                  <a:lnTo>
                    <a:pt x="288785" y="13157"/>
                  </a:lnTo>
                  <a:lnTo>
                    <a:pt x="287299" y="9258"/>
                  </a:lnTo>
                  <a:lnTo>
                    <a:pt x="287105" y="9042"/>
                  </a:lnTo>
                  <a:close/>
                </a:path>
                <a:path w="492759" h="720089">
                  <a:moveTo>
                    <a:pt x="274243" y="0"/>
                  </a:moveTo>
                  <a:lnTo>
                    <a:pt x="274243" y="4356"/>
                  </a:lnTo>
                  <a:lnTo>
                    <a:pt x="282765" y="4356"/>
                  </a:lnTo>
                  <a:lnTo>
                    <a:pt x="281622" y="3454"/>
                  </a:lnTo>
                  <a:lnTo>
                    <a:pt x="279400" y="2336"/>
                  </a:lnTo>
                  <a:lnTo>
                    <a:pt x="274243" y="0"/>
                  </a:lnTo>
                  <a:close/>
                </a:path>
              </a:pathLst>
            </a:custGeom>
            <a:solidFill>
              <a:srgbClr val="141414"/>
            </a:solidFill>
          </p:spPr>
          <p:txBody>
            <a:bodyPr wrap="square" lIns="0" tIns="0" rIns="0" bIns="0" rtlCol="0"/>
            <a:lstStyle/>
            <a:p>
              <a:endParaRPr dirty="0"/>
            </a:p>
          </p:txBody>
        </p:sp>
        <p:sp>
          <p:nvSpPr>
            <p:cNvPr id="31" name="object 11">
              <a:extLst>
                <a:ext uri="{FF2B5EF4-FFF2-40B4-BE49-F238E27FC236}">
                  <a16:creationId xmlns:a16="http://schemas.microsoft.com/office/drawing/2014/main" id="{06226E13-F65F-1A4D-AFB2-C2C754B82325}"/>
                </a:ext>
              </a:extLst>
            </p:cNvPr>
            <p:cNvSpPr/>
            <p:nvPr/>
          </p:nvSpPr>
          <p:spPr>
            <a:xfrm>
              <a:off x="7543713" y="4157963"/>
              <a:ext cx="246942" cy="12053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2" name="object 12">
              <a:extLst>
                <a:ext uri="{FF2B5EF4-FFF2-40B4-BE49-F238E27FC236}">
                  <a16:creationId xmlns:a16="http://schemas.microsoft.com/office/drawing/2014/main" id="{405F2477-54DC-8043-B602-BBF020396DD0}"/>
                </a:ext>
              </a:extLst>
            </p:cNvPr>
            <p:cNvSpPr/>
            <p:nvPr/>
          </p:nvSpPr>
          <p:spPr>
            <a:xfrm>
              <a:off x="7553322" y="4036819"/>
              <a:ext cx="89230" cy="8923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3" name="object 13">
              <a:extLst>
                <a:ext uri="{FF2B5EF4-FFF2-40B4-BE49-F238E27FC236}">
                  <a16:creationId xmlns:a16="http://schemas.microsoft.com/office/drawing/2014/main" id="{EF5DAB11-A13B-D049-93DF-BEABD64AB138}"/>
                </a:ext>
              </a:extLst>
            </p:cNvPr>
            <p:cNvSpPr/>
            <p:nvPr/>
          </p:nvSpPr>
          <p:spPr>
            <a:xfrm>
              <a:off x="7691821" y="4036819"/>
              <a:ext cx="89230" cy="8923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4" name="object 14">
              <a:extLst>
                <a:ext uri="{FF2B5EF4-FFF2-40B4-BE49-F238E27FC236}">
                  <a16:creationId xmlns:a16="http://schemas.microsoft.com/office/drawing/2014/main" id="{4832CD59-AEFB-5349-AE97-C95F6BC13913}"/>
                </a:ext>
              </a:extLst>
            </p:cNvPr>
            <p:cNvSpPr/>
            <p:nvPr/>
          </p:nvSpPr>
          <p:spPr>
            <a:xfrm>
              <a:off x="7705526" y="4434547"/>
              <a:ext cx="143865" cy="143865"/>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5" name="object 15">
              <a:extLst>
                <a:ext uri="{FF2B5EF4-FFF2-40B4-BE49-F238E27FC236}">
                  <a16:creationId xmlns:a16="http://schemas.microsoft.com/office/drawing/2014/main" id="{0CDB05D5-F75A-8F42-B7D2-F0F4E0599366}"/>
                </a:ext>
              </a:extLst>
            </p:cNvPr>
            <p:cNvSpPr/>
            <p:nvPr/>
          </p:nvSpPr>
          <p:spPr>
            <a:xfrm>
              <a:off x="7487721" y="4434547"/>
              <a:ext cx="143865" cy="143865"/>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grpSp>
        <p:nvGrpSpPr>
          <p:cNvPr id="36" name="object 16">
            <a:extLst>
              <a:ext uri="{FF2B5EF4-FFF2-40B4-BE49-F238E27FC236}">
                <a16:creationId xmlns:a16="http://schemas.microsoft.com/office/drawing/2014/main" id="{4CA237AF-3611-A04F-8CDB-FDCEBC6B16CB}"/>
              </a:ext>
            </a:extLst>
          </p:cNvPr>
          <p:cNvGrpSpPr/>
          <p:nvPr/>
        </p:nvGrpSpPr>
        <p:grpSpPr>
          <a:xfrm>
            <a:off x="9579192" y="3941080"/>
            <a:ext cx="615950" cy="516255"/>
            <a:chOff x="7891380" y="4965161"/>
            <a:chExt cx="615950" cy="516255"/>
          </a:xfrm>
        </p:grpSpPr>
        <p:sp>
          <p:nvSpPr>
            <p:cNvPr id="37" name="object 17">
              <a:extLst>
                <a:ext uri="{FF2B5EF4-FFF2-40B4-BE49-F238E27FC236}">
                  <a16:creationId xmlns:a16="http://schemas.microsoft.com/office/drawing/2014/main" id="{DC655B82-5501-9B40-A5D3-178FF9E2AED2}"/>
                </a:ext>
              </a:extLst>
            </p:cNvPr>
            <p:cNvSpPr/>
            <p:nvPr/>
          </p:nvSpPr>
          <p:spPr>
            <a:xfrm>
              <a:off x="8317274" y="5072546"/>
              <a:ext cx="89661" cy="8967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8" name="object 18">
              <a:extLst>
                <a:ext uri="{FF2B5EF4-FFF2-40B4-BE49-F238E27FC236}">
                  <a16:creationId xmlns:a16="http://schemas.microsoft.com/office/drawing/2014/main" id="{7587D9A8-CAC4-AF4B-8B33-16C2B8E55159}"/>
                </a:ext>
              </a:extLst>
            </p:cNvPr>
            <p:cNvSpPr/>
            <p:nvPr/>
          </p:nvSpPr>
          <p:spPr>
            <a:xfrm>
              <a:off x="7989722" y="5072546"/>
              <a:ext cx="89661" cy="8967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9" name="object 19">
              <a:extLst>
                <a:ext uri="{FF2B5EF4-FFF2-40B4-BE49-F238E27FC236}">
                  <a16:creationId xmlns:a16="http://schemas.microsoft.com/office/drawing/2014/main" id="{8D481DDD-E46A-154F-8822-D177E1F16B79}"/>
                </a:ext>
              </a:extLst>
            </p:cNvPr>
            <p:cNvSpPr/>
            <p:nvPr/>
          </p:nvSpPr>
          <p:spPr>
            <a:xfrm>
              <a:off x="7891380" y="4965161"/>
              <a:ext cx="615950" cy="516255"/>
            </a:xfrm>
            <a:custGeom>
              <a:avLst/>
              <a:gdLst/>
              <a:ahLst/>
              <a:cxnLst/>
              <a:rect l="l" t="t" r="r" b="b"/>
              <a:pathLst>
                <a:path w="615950" h="516254">
                  <a:moveTo>
                    <a:pt x="304444" y="0"/>
                  </a:moveTo>
                  <a:lnTo>
                    <a:pt x="249600" y="1137"/>
                  </a:lnTo>
                  <a:lnTo>
                    <a:pt x="198031" y="5183"/>
                  </a:lnTo>
                  <a:lnTo>
                    <a:pt x="150584" y="13092"/>
                  </a:lnTo>
                  <a:lnTo>
                    <a:pt x="108108" y="25816"/>
                  </a:lnTo>
                  <a:lnTo>
                    <a:pt x="71452" y="44308"/>
                  </a:lnTo>
                  <a:lnTo>
                    <a:pt x="41456" y="69532"/>
                  </a:lnTo>
                  <a:lnTo>
                    <a:pt x="18994" y="102406"/>
                  </a:lnTo>
                  <a:lnTo>
                    <a:pt x="4890" y="143918"/>
                  </a:lnTo>
                  <a:lnTo>
                    <a:pt x="0" y="195008"/>
                  </a:lnTo>
                  <a:lnTo>
                    <a:pt x="2310" y="240485"/>
                  </a:lnTo>
                  <a:lnTo>
                    <a:pt x="9341" y="284540"/>
                  </a:lnTo>
                  <a:lnTo>
                    <a:pt x="21247" y="326560"/>
                  </a:lnTo>
                  <a:lnTo>
                    <a:pt x="38179" y="365933"/>
                  </a:lnTo>
                  <a:lnTo>
                    <a:pt x="60288" y="402045"/>
                  </a:lnTo>
                  <a:lnTo>
                    <a:pt x="87728" y="434283"/>
                  </a:lnTo>
                  <a:lnTo>
                    <a:pt x="120651" y="462035"/>
                  </a:lnTo>
                  <a:lnTo>
                    <a:pt x="159208" y="484686"/>
                  </a:lnTo>
                  <a:lnTo>
                    <a:pt x="203552" y="501625"/>
                  </a:lnTo>
                  <a:lnTo>
                    <a:pt x="253835" y="512238"/>
                  </a:lnTo>
                  <a:lnTo>
                    <a:pt x="310210" y="515912"/>
                  </a:lnTo>
                  <a:lnTo>
                    <a:pt x="364428" y="512353"/>
                  </a:lnTo>
                  <a:lnTo>
                    <a:pt x="413130" y="502055"/>
                  </a:lnTo>
                  <a:lnTo>
                    <a:pt x="456391" y="485586"/>
                  </a:lnTo>
                  <a:lnTo>
                    <a:pt x="494284" y="463516"/>
                  </a:lnTo>
                  <a:lnTo>
                    <a:pt x="526883" y="436413"/>
                  </a:lnTo>
                  <a:lnTo>
                    <a:pt x="529717" y="433146"/>
                  </a:lnTo>
                  <a:lnTo>
                    <a:pt x="307733" y="433146"/>
                  </a:lnTo>
                  <a:lnTo>
                    <a:pt x="293840" y="430339"/>
                  </a:lnTo>
                  <a:lnTo>
                    <a:pt x="282492" y="422686"/>
                  </a:lnTo>
                  <a:lnTo>
                    <a:pt x="169519" y="422643"/>
                  </a:lnTo>
                  <a:lnTo>
                    <a:pt x="161480" y="414604"/>
                  </a:lnTo>
                  <a:lnTo>
                    <a:pt x="161480" y="394766"/>
                  </a:lnTo>
                  <a:lnTo>
                    <a:pt x="169519" y="386727"/>
                  </a:lnTo>
                  <a:lnTo>
                    <a:pt x="274195" y="386727"/>
                  </a:lnTo>
                  <a:lnTo>
                    <a:pt x="274651" y="384467"/>
                  </a:lnTo>
                  <a:lnTo>
                    <a:pt x="111061" y="384467"/>
                  </a:lnTo>
                  <a:lnTo>
                    <a:pt x="88941" y="363131"/>
                  </a:lnTo>
                  <a:lnTo>
                    <a:pt x="69994" y="328498"/>
                  </a:lnTo>
                  <a:lnTo>
                    <a:pt x="59017" y="291484"/>
                  </a:lnTo>
                  <a:lnTo>
                    <a:pt x="60807" y="263004"/>
                  </a:lnTo>
                  <a:lnTo>
                    <a:pt x="63639" y="257962"/>
                  </a:lnTo>
                  <a:lnTo>
                    <a:pt x="70129" y="256463"/>
                  </a:lnTo>
                  <a:lnTo>
                    <a:pt x="210427" y="256463"/>
                  </a:lnTo>
                  <a:lnTo>
                    <a:pt x="230551" y="243128"/>
                  </a:lnTo>
                  <a:lnTo>
                    <a:pt x="236836" y="234911"/>
                  </a:lnTo>
                  <a:lnTo>
                    <a:pt x="143167" y="234911"/>
                  </a:lnTo>
                  <a:lnTo>
                    <a:pt x="110987" y="228413"/>
                  </a:lnTo>
                  <a:lnTo>
                    <a:pt x="84707" y="210693"/>
                  </a:lnTo>
                  <a:lnTo>
                    <a:pt x="66987" y="184409"/>
                  </a:lnTo>
                  <a:lnTo>
                    <a:pt x="60490" y="152222"/>
                  </a:lnTo>
                  <a:lnTo>
                    <a:pt x="66987" y="120035"/>
                  </a:lnTo>
                  <a:lnTo>
                    <a:pt x="84707" y="93751"/>
                  </a:lnTo>
                  <a:lnTo>
                    <a:pt x="110987" y="76030"/>
                  </a:lnTo>
                  <a:lnTo>
                    <a:pt x="143167" y="69532"/>
                  </a:lnTo>
                  <a:lnTo>
                    <a:pt x="238384" y="69532"/>
                  </a:lnTo>
                  <a:lnTo>
                    <a:pt x="235847" y="65198"/>
                  </a:lnTo>
                  <a:lnTo>
                    <a:pt x="211416" y="44500"/>
                  </a:lnTo>
                  <a:lnTo>
                    <a:pt x="204762" y="41135"/>
                  </a:lnTo>
                  <a:lnTo>
                    <a:pt x="207035" y="31000"/>
                  </a:lnTo>
                  <a:lnTo>
                    <a:pt x="214490" y="30454"/>
                  </a:lnTo>
                  <a:lnTo>
                    <a:pt x="227969" y="29623"/>
                  </a:lnTo>
                  <a:lnTo>
                    <a:pt x="248189" y="28778"/>
                  </a:lnTo>
                  <a:lnTo>
                    <a:pt x="274887" y="28218"/>
                  </a:lnTo>
                  <a:lnTo>
                    <a:pt x="502363" y="28218"/>
                  </a:lnTo>
                  <a:lnTo>
                    <a:pt x="486766" y="21827"/>
                  </a:lnTo>
                  <a:lnTo>
                    <a:pt x="445983" y="11324"/>
                  </a:lnTo>
                  <a:lnTo>
                    <a:pt x="401536" y="4609"/>
                  </a:lnTo>
                  <a:lnTo>
                    <a:pt x="354124" y="1046"/>
                  </a:lnTo>
                  <a:lnTo>
                    <a:pt x="304444" y="0"/>
                  </a:lnTo>
                  <a:close/>
                </a:path>
                <a:path w="615950" h="516254">
                  <a:moveTo>
                    <a:pt x="458045" y="361721"/>
                  </a:moveTo>
                  <a:lnTo>
                    <a:pt x="307733" y="361721"/>
                  </a:lnTo>
                  <a:lnTo>
                    <a:pt x="321639" y="364527"/>
                  </a:lnTo>
                  <a:lnTo>
                    <a:pt x="332990" y="372181"/>
                  </a:lnTo>
                  <a:lnTo>
                    <a:pt x="340641" y="383533"/>
                  </a:lnTo>
                  <a:lnTo>
                    <a:pt x="343446" y="397433"/>
                  </a:lnTo>
                  <a:lnTo>
                    <a:pt x="340641" y="411334"/>
                  </a:lnTo>
                  <a:lnTo>
                    <a:pt x="332990" y="422686"/>
                  </a:lnTo>
                  <a:lnTo>
                    <a:pt x="321639" y="430339"/>
                  </a:lnTo>
                  <a:lnTo>
                    <a:pt x="307733" y="433146"/>
                  </a:lnTo>
                  <a:lnTo>
                    <a:pt x="529717" y="433146"/>
                  </a:lnTo>
                  <a:lnTo>
                    <a:pt x="538827" y="422643"/>
                  </a:lnTo>
                  <a:lnTo>
                    <a:pt x="430199" y="422643"/>
                  </a:lnTo>
                  <a:lnTo>
                    <a:pt x="422160" y="414604"/>
                  </a:lnTo>
                  <a:lnTo>
                    <a:pt x="422160" y="394766"/>
                  </a:lnTo>
                  <a:lnTo>
                    <a:pt x="430199" y="386727"/>
                  </a:lnTo>
                  <a:lnTo>
                    <a:pt x="565624" y="386727"/>
                  </a:lnTo>
                  <a:lnTo>
                    <a:pt x="567042" y="384467"/>
                  </a:lnTo>
                  <a:lnTo>
                    <a:pt x="504545" y="384467"/>
                  </a:lnTo>
                  <a:lnTo>
                    <a:pt x="485774" y="374941"/>
                  </a:lnTo>
                  <a:lnTo>
                    <a:pt x="458045" y="361721"/>
                  </a:lnTo>
                  <a:close/>
                </a:path>
                <a:path w="615950" h="516254">
                  <a:moveTo>
                    <a:pt x="274195" y="386727"/>
                  </a:moveTo>
                  <a:lnTo>
                    <a:pt x="189356" y="386727"/>
                  </a:lnTo>
                  <a:lnTo>
                    <a:pt x="197396" y="394766"/>
                  </a:lnTo>
                  <a:lnTo>
                    <a:pt x="197396" y="414604"/>
                  </a:lnTo>
                  <a:lnTo>
                    <a:pt x="189356" y="422643"/>
                  </a:lnTo>
                  <a:lnTo>
                    <a:pt x="282463" y="422643"/>
                  </a:lnTo>
                  <a:lnTo>
                    <a:pt x="274840" y="411334"/>
                  </a:lnTo>
                  <a:lnTo>
                    <a:pt x="272033" y="397433"/>
                  </a:lnTo>
                  <a:lnTo>
                    <a:pt x="274195" y="386727"/>
                  </a:lnTo>
                  <a:close/>
                </a:path>
                <a:path w="615950" h="516254">
                  <a:moveTo>
                    <a:pt x="565624" y="386727"/>
                  </a:moveTo>
                  <a:lnTo>
                    <a:pt x="450037" y="386727"/>
                  </a:lnTo>
                  <a:lnTo>
                    <a:pt x="458076" y="394766"/>
                  </a:lnTo>
                  <a:lnTo>
                    <a:pt x="458076" y="414604"/>
                  </a:lnTo>
                  <a:lnTo>
                    <a:pt x="450037" y="422643"/>
                  </a:lnTo>
                  <a:lnTo>
                    <a:pt x="538827" y="422643"/>
                  </a:lnTo>
                  <a:lnTo>
                    <a:pt x="554264" y="404846"/>
                  </a:lnTo>
                  <a:lnTo>
                    <a:pt x="565624" y="386727"/>
                  </a:lnTo>
                  <a:close/>
                </a:path>
                <a:path w="615950" h="516254">
                  <a:moveTo>
                    <a:pt x="307797" y="323723"/>
                  </a:moveTo>
                  <a:lnTo>
                    <a:pt x="235291" y="333212"/>
                  </a:lnTo>
                  <a:lnTo>
                    <a:pt x="173605" y="354071"/>
                  </a:lnTo>
                  <a:lnTo>
                    <a:pt x="129832" y="374941"/>
                  </a:lnTo>
                  <a:lnTo>
                    <a:pt x="111061" y="384467"/>
                  </a:lnTo>
                  <a:lnTo>
                    <a:pt x="274651" y="384467"/>
                  </a:lnTo>
                  <a:lnTo>
                    <a:pt x="274840" y="383533"/>
                  </a:lnTo>
                  <a:lnTo>
                    <a:pt x="282492" y="372181"/>
                  </a:lnTo>
                  <a:lnTo>
                    <a:pt x="293840" y="364527"/>
                  </a:lnTo>
                  <a:lnTo>
                    <a:pt x="307733" y="361721"/>
                  </a:lnTo>
                  <a:lnTo>
                    <a:pt x="458045" y="361721"/>
                  </a:lnTo>
                  <a:lnTo>
                    <a:pt x="441999" y="354071"/>
                  </a:lnTo>
                  <a:lnTo>
                    <a:pt x="380310" y="333212"/>
                  </a:lnTo>
                  <a:lnTo>
                    <a:pt x="307797" y="323723"/>
                  </a:lnTo>
                  <a:close/>
                </a:path>
                <a:path w="615950" h="516254">
                  <a:moveTo>
                    <a:pt x="611232" y="256463"/>
                  </a:moveTo>
                  <a:lnTo>
                    <a:pt x="545477" y="256463"/>
                  </a:lnTo>
                  <a:lnTo>
                    <a:pt x="551967" y="257962"/>
                  </a:lnTo>
                  <a:lnTo>
                    <a:pt x="554799" y="263004"/>
                  </a:lnTo>
                  <a:lnTo>
                    <a:pt x="556589" y="291484"/>
                  </a:lnTo>
                  <a:lnTo>
                    <a:pt x="545612" y="328498"/>
                  </a:lnTo>
                  <a:lnTo>
                    <a:pt x="526665" y="363131"/>
                  </a:lnTo>
                  <a:lnTo>
                    <a:pt x="504545" y="384467"/>
                  </a:lnTo>
                  <a:lnTo>
                    <a:pt x="567042" y="384467"/>
                  </a:lnTo>
                  <a:lnTo>
                    <a:pt x="576499" y="369383"/>
                  </a:lnTo>
                  <a:lnTo>
                    <a:pt x="593665" y="330593"/>
                  </a:lnTo>
                  <a:lnTo>
                    <a:pt x="605834" y="289045"/>
                  </a:lnTo>
                  <a:lnTo>
                    <a:pt x="611232" y="256463"/>
                  </a:lnTo>
                  <a:close/>
                </a:path>
                <a:path w="615950" h="516254">
                  <a:moveTo>
                    <a:pt x="210427" y="256463"/>
                  </a:moveTo>
                  <a:lnTo>
                    <a:pt x="70129" y="256463"/>
                  </a:lnTo>
                  <a:lnTo>
                    <a:pt x="74993" y="259600"/>
                  </a:lnTo>
                  <a:lnTo>
                    <a:pt x="90066" y="267285"/>
                  </a:lnTo>
                  <a:lnTo>
                    <a:pt x="108064" y="273370"/>
                  </a:lnTo>
                  <a:lnTo>
                    <a:pt x="127014" y="277374"/>
                  </a:lnTo>
                  <a:lnTo>
                    <a:pt x="144945" y="278815"/>
                  </a:lnTo>
                  <a:lnTo>
                    <a:pt x="191713" y="268864"/>
                  </a:lnTo>
                  <a:lnTo>
                    <a:pt x="210427" y="256463"/>
                  </a:lnTo>
                  <a:close/>
                </a:path>
                <a:path w="615950" h="516254">
                  <a:moveTo>
                    <a:pt x="502363" y="28218"/>
                  </a:moveTo>
                  <a:lnTo>
                    <a:pt x="340714" y="28218"/>
                  </a:lnTo>
                  <a:lnTo>
                    <a:pt x="367415" y="28778"/>
                  </a:lnTo>
                  <a:lnTo>
                    <a:pt x="387637" y="29623"/>
                  </a:lnTo>
                  <a:lnTo>
                    <a:pt x="401116" y="30454"/>
                  </a:lnTo>
                  <a:lnTo>
                    <a:pt x="408571" y="31000"/>
                  </a:lnTo>
                  <a:lnTo>
                    <a:pt x="410844" y="41135"/>
                  </a:lnTo>
                  <a:lnTo>
                    <a:pt x="404190" y="44500"/>
                  </a:lnTo>
                  <a:lnTo>
                    <a:pt x="379759" y="65198"/>
                  </a:lnTo>
                  <a:lnTo>
                    <a:pt x="361068" y="97134"/>
                  </a:lnTo>
                  <a:lnTo>
                    <a:pt x="349553" y="133878"/>
                  </a:lnTo>
                  <a:lnTo>
                    <a:pt x="346646" y="168998"/>
                  </a:lnTo>
                  <a:lnTo>
                    <a:pt x="358017" y="207781"/>
                  </a:lnTo>
                  <a:lnTo>
                    <a:pt x="385056" y="243128"/>
                  </a:lnTo>
                  <a:lnTo>
                    <a:pt x="423893" y="268864"/>
                  </a:lnTo>
                  <a:lnTo>
                    <a:pt x="470661" y="278815"/>
                  </a:lnTo>
                  <a:lnTo>
                    <a:pt x="488592" y="277374"/>
                  </a:lnTo>
                  <a:lnTo>
                    <a:pt x="507542" y="273370"/>
                  </a:lnTo>
                  <a:lnTo>
                    <a:pt x="525540" y="267285"/>
                  </a:lnTo>
                  <a:lnTo>
                    <a:pt x="540613" y="259600"/>
                  </a:lnTo>
                  <a:lnTo>
                    <a:pt x="545477" y="256463"/>
                  </a:lnTo>
                  <a:lnTo>
                    <a:pt x="611232" y="256463"/>
                  </a:lnTo>
                  <a:lnTo>
                    <a:pt x="613080" y="245307"/>
                  </a:lnTo>
                  <a:lnTo>
                    <a:pt x="613630" y="234911"/>
                  </a:lnTo>
                  <a:lnTo>
                    <a:pt x="470725" y="234911"/>
                  </a:lnTo>
                  <a:lnTo>
                    <a:pt x="438538" y="228413"/>
                  </a:lnTo>
                  <a:lnTo>
                    <a:pt x="412254" y="210693"/>
                  </a:lnTo>
                  <a:lnTo>
                    <a:pt x="394533" y="184409"/>
                  </a:lnTo>
                  <a:lnTo>
                    <a:pt x="388035" y="152222"/>
                  </a:lnTo>
                  <a:lnTo>
                    <a:pt x="394533" y="120035"/>
                  </a:lnTo>
                  <a:lnTo>
                    <a:pt x="412254" y="93751"/>
                  </a:lnTo>
                  <a:lnTo>
                    <a:pt x="438538" y="76030"/>
                  </a:lnTo>
                  <a:lnTo>
                    <a:pt x="470725" y="69532"/>
                  </a:lnTo>
                  <a:lnTo>
                    <a:pt x="567318" y="69532"/>
                  </a:lnTo>
                  <a:lnTo>
                    <a:pt x="554553" y="56734"/>
                  </a:lnTo>
                  <a:lnTo>
                    <a:pt x="523189" y="36752"/>
                  </a:lnTo>
                  <a:lnTo>
                    <a:pt x="502363" y="28218"/>
                  </a:lnTo>
                  <a:close/>
                </a:path>
                <a:path w="615950" h="516254">
                  <a:moveTo>
                    <a:pt x="238384" y="69532"/>
                  </a:moveTo>
                  <a:lnTo>
                    <a:pt x="143167" y="69532"/>
                  </a:lnTo>
                  <a:lnTo>
                    <a:pt x="175354" y="76030"/>
                  </a:lnTo>
                  <a:lnTo>
                    <a:pt x="201637" y="93751"/>
                  </a:lnTo>
                  <a:lnTo>
                    <a:pt x="219358" y="120035"/>
                  </a:lnTo>
                  <a:lnTo>
                    <a:pt x="225856" y="152222"/>
                  </a:lnTo>
                  <a:lnTo>
                    <a:pt x="219358" y="184409"/>
                  </a:lnTo>
                  <a:lnTo>
                    <a:pt x="201637" y="210693"/>
                  </a:lnTo>
                  <a:lnTo>
                    <a:pt x="175354" y="228413"/>
                  </a:lnTo>
                  <a:lnTo>
                    <a:pt x="143167" y="234911"/>
                  </a:lnTo>
                  <a:lnTo>
                    <a:pt x="236836" y="234911"/>
                  </a:lnTo>
                  <a:lnTo>
                    <a:pt x="257589" y="207781"/>
                  </a:lnTo>
                  <a:lnTo>
                    <a:pt x="268960" y="168998"/>
                  </a:lnTo>
                  <a:lnTo>
                    <a:pt x="266054" y="133878"/>
                  </a:lnTo>
                  <a:lnTo>
                    <a:pt x="254538" y="97134"/>
                  </a:lnTo>
                  <a:lnTo>
                    <a:pt x="238384" y="69532"/>
                  </a:lnTo>
                  <a:close/>
                </a:path>
                <a:path w="615950" h="516254">
                  <a:moveTo>
                    <a:pt x="567318" y="69532"/>
                  </a:moveTo>
                  <a:lnTo>
                    <a:pt x="470725" y="69532"/>
                  </a:lnTo>
                  <a:lnTo>
                    <a:pt x="502912" y="76030"/>
                  </a:lnTo>
                  <a:lnTo>
                    <a:pt x="529196" y="93751"/>
                  </a:lnTo>
                  <a:lnTo>
                    <a:pt x="546917" y="120035"/>
                  </a:lnTo>
                  <a:lnTo>
                    <a:pt x="553415" y="152222"/>
                  </a:lnTo>
                  <a:lnTo>
                    <a:pt x="546917" y="184409"/>
                  </a:lnTo>
                  <a:lnTo>
                    <a:pt x="529196" y="210693"/>
                  </a:lnTo>
                  <a:lnTo>
                    <a:pt x="502912" y="228413"/>
                  </a:lnTo>
                  <a:lnTo>
                    <a:pt x="470725" y="234911"/>
                  </a:lnTo>
                  <a:lnTo>
                    <a:pt x="613630" y="234911"/>
                  </a:lnTo>
                  <a:lnTo>
                    <a:pt x="615480" y="199948"/>
                  </a:lnTo>
                  <a:lnTo>
                    <a:pt x="611323" y="153382"/>
                  </a:lnTo>
                  <a:lnTo>
                    <a:pt x="599318" y="114414"/>
                  </a:lnTo>
                  <a:lnTo>
                    <a:pt x="580162" y="82410"/>
                  </a:lnTo>
                  <a:lnTo>
                    <a:pt x="567318" y="69532"/>
                  </a:lnTo>
                  <a:close/>
                </a:path>
                <a:path w="615950" h="516254">
                  <a:moveTo>
                    <a:pt x="340714" y="28218"/>
                  </a:moveTo>
                  <a:lnTo>
                    <a:pt x="274887" y="28218"/>
                  </a:lnTo>
                  <a:lnTo>
                    <a:pt x="307797" y="28244"/>
                  </a:lnTo>
                  <a:lnTo>
                    <a:pt x="340714" y="28218"/>
                  </a:lnTo>
                  <a:close/>
                </a:path>
              </a:pathLst>
            </a:custGeom>
            <a:solidFill>
              <a:srgbClr val="141414"/>
            </a:solidFill>
          </p:spPr>
          <p:txBody>
            <a:bodyPr wrap="square" lIns="0" tIns="0" rIns="0" bIns="0" rtlCol="0"/>
            <a:lstStyle/>
            <a:p>
              <a:endParaRPr dirty="0"/>
            </a:p>
          </p:txBody>
        </p:sp>
      </p:grpSp>
      <p:sp>
        <p:nvSpPr>
          <p:cNvPr id="40" name="object 25">
            <a:extLst>
              <a:ext uri="{FF2B5EF4-FFF2-40B4-BE49-F238E27FC236}">
                <a16:creationId xmlns:a16="http://schemas.microsoft.com/office/drawing/2014/main" id="{DBB36691-F69E-F347-9ABD-11B220D2F161}"/>
              </a:ext>
            </a:extLst>
          </p:cNvPr>
          <p:cNvSpPr/>
          <p:nvPr/>
        </p:nvSpPr>
        <p:spPr>
          <a:xfrm>
            <a:off x="8617660" y="3818349"/>
            <a:ext cx="688975" cy="709295"/>
          </a:xfrm>
          <a:custGeom>
            <a:avLst/>
            <a:gdLst/>
            <a:ahLst/>
            <a:cxnLst/>
            <a:rect l="l" t="t" r="r" b="b"/>
            <a:pathLst>
              <a:path w="688975" h="709295">
                <a:moveTo>
                  <a:pt x="232448" y="344360"/>
                </a:moveTo>
                <a:lnTo>
                  <a:pt x="228384" y="324269"/>
                </a:lnTo>
                <a:lnTo>
                  <a:pt x="217411" y="307987"/>
                </a:lnTo>
                <a:lnTo>
                  <a:pt x="217322" y="307860"/>
                </a:lnTo>
                <a:lnTo>
                  <a:pt x="217208" y="344360"/>
                </a:lnTo>
                <a:lnTo>
                  <a:pt x="214337" y="358495"/>
                </a:lnTo>
                <a:lnTo>
                  <a:pt x="206540" y="370052"/>
                </a:lnTo>
                <a:lnTo>
                  <a:pt x="194970" y="377850"/>
                </a:lnTo>
                <a:lnTo>
                  <a:pt x="180835" y="380720"/>
                </a:lnTo>
                <a:lnTo>
                  <a:pt x="166687" y="377850"/>
                </a:lnTo>
                <a:lnTo>
                  <a:pt x="155130" y="370052"/>
                </a:lnTo>
                <a:lnTo>
                  <a:pt x="147332" y="358495"/>
                </a:lnTo>
                <a:lnTo>
                  <a:pt x="144475" y="344360"/>
                </a:lnTo>
                <a:lnTo>
                  <a:pt x="147332" y="330212"/>
                </a:lnTo>
                <a:lnTo>
                  <a:pt x="155130" y="318655"/>
                </a:lnTo>
                <a:lnTo>
                  <a:pt x="166687" y="310845"/>
                </a:lnTo>
                <a:lnTo>
                  <a:pt x="180835" y="307987"/>
                </a:lnTo>
                <a:lnTo>
                  <a:pt x="194970" y="310845"/>
                </a:lnTo>
                <a:lnTo>
                  <a:pt x="206540" y="318655"/>
                </a:lnTo>
                <a:lnTo>
                  <a:pt x="214337" y="330212"/>
                </a:lnTo>
                <a:lnTo>
                  <a:pt x="217208" y="344360"/>
                </a:lnTo>
                <a:lnTo>
                  <a:pt x="217208" y="307784"/>
                </a:lnTo>
                <a:lnTo>
                  <a:pt x="200914" y="296799"/>
                </a:lnTo>
                <a:lnTo>
                  <a:pt x="180835" y="292747"/>
                </a:lnTo>
                <a:lnTo>
                  <a:pt x="160743" y="296799"/>
                </a:lnTo>
                <a:lnTo>
                  <a:pt x="144335" y="307860"/>
                </a:lnTo>
                <a:lnTo>
                  <a:pt x="133273" y="324269"/>
                </a:lnTo>
                <a:lnTo>
                  <a:pt x="129222" y="344360"/>
                </a:lnTo>
                <a:lnTo>
                  <a:pt x="133273" y="364439"/>
                </a:lnTo>
                <a:lnTo>
                  <a:pt x="144335" y="380847"/>
                </a:lnTo>
                <a:lnTo>
                  <a:pt x="160743" y="391909"/>
                </a:lnTo>
                <a:lnTo>
                  <a:pt x="180835" y="395973"/>
                </a:lnTo>
                <a:lnTo>
                  <a:pt x="200914" y="391909"/>
                </a:lnTo>
                <a:lnTo>
                  <a:pt x="217322" y="380847"/>
                </a:lnTo>
                <a:lnTo>
                  <a:pt x="217411" y="380720"/>
                </a:lnTo>
                <a:lnTo>
                  <a:pt x="228384" y="364439"/>
                </a:lnTo>
                <a:lnTo>
                  <a:pt x="232448" y="344360"/>
                </a:lnTo>
                <a:close/>
              </a:path>
              <a:path w="688975" h="709295">
                <a:moveTo>
                  <a:pt x="287896" y="344360"/>
                </a:moveTo>
                <a:lnTo>
                  <a:pt x="279488" y="302679"/>
                </a:lnTo>
                <a:lnTo>
                  <a:pt x="269608" y="288036"/>
                </a:lnTo>
                <a:lnTo>
                  <a:pt x="269608" y="344360"/>
                </a:lnTo>
                <a:lnTo>
                  <a:pt x="262623" y="378879"/>
                </a:lnTo>
                <a:lnTo>
                  <a:pt x="243573" y="407098"/>
                </a:lnTo>
                <a:lnTo>
                  <a:pt x="215353" y="426135"/>
                </a:lnTo>
                <a:lnTo>
                  <a:pt x="180835" y="433133"/>
                </a:lnTo>
                <a:lnTo>
                  <a:pt x="146316" y="426135"/>
                </a:lnTo>
                <a:lnTo>
                  <a:pt x="118084" y="407098"/>
                </a:lnTo>
                <a:lnTo>
                  <a:pt x="99047" y="378879"/>
                </a:lnTo>
                <a:lnTo>
                  <a:pt x="92062" y="344360"/>
                </a:lnTo>
                <a:lnTo>
                  <a:pt x="99047" y="309841"/>
                </a:lnTo>
                <a:lnTo>
                  <a:pt x="118084" y="281609"/>
                </a:lnTo>
                <a:lnTo>
                  <a:pt x="146316" y="262572"/>
                </a:lnTo>
                <a:lnTo>
                  <a:pt x="180835" y="255587"/>
                </a:lnTo>
                <a:lnTo>
                  <a:pt x="215353" y="262572"/>
                </a:lnTo>
                <a:lnTo>
                  <a:pt x="243573" y="281609"/>
                </a:lnTo>
                <a:lnTo>
                  <a:pt x="262623" y="309841"/>
                </a:lnTo>
                <a:lnTo>
                  <a:pt x="269608" y="344360"/>
                </a:lnTo>
                <a:lnTo>
                  <a:pt x="269608" y="288036"/>
                </a:lnTo>
                <a:lnTo>
                  <a:pt x="256540" y="268643"/>
                </a:lnTo>
                <a:lnTo>
                  <a:pt x="237172" y="255587"/>
                </a:lnTo>
                <a:lnTo>
                  <a:pt x="222516" y="245694"/>
                </a:lnTo>
                <a:lnTo>
                  <a:pt x="180835" y="237286"/>
                </a:lnTo>
                <a:lnTo>
                  <a:pt x="139166" y="245694"/>
                </a:lnTo>
                <a:lnTo>
                  <a:pt x="105130" y="268643"/>
                </a:lnTo>
                <a:lnTo>
                  <a:pt x="82194" y="302679"/>
                </a:lnTo>
                <a:lnTo>
                  <a:pt x="73774" y="344360"/>
                </a:lnTo>
                <a:lnTo>
                  <a:pt x="82194" y="386029"/>
                </a:lnTo>
                <a:lnTo>
                  <a:pt x="105143" y="420065"/>
                </a:lnTo>
                <a:lnTo>
                  <a:pt x="139192" y="443014"/>
                </a:lnTo>
                <a:lnTo>
                  <a:pt x="180835" y="451421"/>
                </a:lnTo>
                <a:lnTo>
                  <a:pt x="222516" y="443001"/>
                </a:lnTo>
                <a:lnTo>
                  <a:pt x="237159" y="433133"/>
                </a:lnTo>
                <a:lnTo>
                  <a:pt x="256540" y="420065"/>
                </a:lnTo>
                <a:lnTo>
                  <a:pt x="279488" y="386029"/>
                </a:lnTo>
                <a:lnTo>
                  <a:pt x="287896" y="344360"/>
                </a:lnTo>
                <a:close/>
              </a:path>
              <a:path w="688975" h="709295">
                <a:moveTo>
                  <a:pt x="294436" y="174523"/>
                </a:moveTo>
                <a:lnTo>
                  <a:pt x="289433" y="169519"/>
                </a:lnTo>
                <a:lnTo>
                  <a:pt x="277088" y="169519"/>
                </a:lnTo>
                <a:lnTo>
                  <a:pt x="272084" y="174523"/>
                </a:lnTo>
                <a:lnTo>
                  <a:pt x="272084" y="186867"/>
                </a:lnTo>
                <a:lnTo>
                  <a:pt x="277088" y="191871"/>
                </a:lnTo>
                <a:lnTo>
                  <a:pt x="283260" y="191871"/>
                </a:lnTo>
                <a:lnTo>
                  <a:pt x="289433" y="191871"/>
                </a:lnTo>
                <a:lnTo>
                  <a:pt x="294436" y="186867"/>
                </a:lnTo>
                <a:lnTo>
                  <a:pt x="294436" y="174523"/>
                </a:lnTo>
                <a:close/>
              </a:path>
              <a:path w="688975" h="709295">
                <a:moveTo>
                  <a:pt x="294805" y="501459"/>
                </a:moveTo>
                <a:lnTo>
                  <a:pt x="289801" y="496455"/>
                </a:lnTo>
                <a:lnTo>
                  <a:pt x="277456" y="496455"/>
                </a:lnTo>
                <a:lnTo>
                  <a:pt x="272453" y="501459"/>
                </a:lnTo>
                <a:lnTo>
                  <a:pt x="272453" y="513803"/>
                </a:lnTo>
                <a:lnTo>
                  <a:pt x="277456" y="518807"/>
                </a:lnTo>
                <a:lnTo>
                  <a:pt x="289801" y="518807"/>
                </a:lnTo>
                <a:lnTo>
                  <a:pt x="294805" y="513803"/>
                </a:lnTo>
                <a:lnTo>
                  <a:pt x="294805" y="507631"/>
                </a:lnTo>
                <a:lnTo>
                  <a:pt x="294805" y="501459"/>
                </a:lnTo>
                <a:close/>
              </a:path>
              <a:path w="688975" h="709295">
                <a:moveTo>
                  <a:pt x="355219" y="235483"/>
                </a:moveTo>
                <a:lnTo>
                  <a:pt x="350215" y="230479"/>
                </a:lnTo>
                <a:lnTo>
                  <a:pt x="344043" y="230479"/>
                </a:lnTo>
                <a:lnTo>
                  <a:pt x="337870" y="230479"/>
                </a:lnTo>
                <a:lnTo>
                  <a:pt x="332867" y="235483"/>
                </a:lnTo>
                <a:lnTo>
                  <a:pt x="332867" y="247840"/>
                </a:lnTo>
                <a:lnTo>
                  <a:pt x="337870" y="252831"/>
                </a:lnTo>
                <a:lnTo>
                  <a:pt x="350215" y="252831"/>
                </a:lnTo>
                <a:lnTo>
                  <a:pt x="355219" y="247840"/>
                </a:lnTo>
                <a:lnTo>
                  <a:pt x="355219" y="235483"/>
                </a:lnTo>
                <a:close/>
              </a:path>
              <a:path w="688975" h="709295">
                <a:moveTo>
                  <a:pt x="355396" y="113741"/>
                </a:moveTo>
                <a:lnTo>
                  <a:pt x="350393" y="108737"/>
                </a:lnTo>
                <a:lnTo>
                  <a:pt x="338048" y="108737"/>
                </a:lnTo>
                <a:lnTo>
                  <a:pt x="333044" y="113741"/>
                </a:lnTo>
                <a:lnTo>
                  <a:pt x="333044" y="126085"/>
                </a:lnTo>
                <a:lnTo>
                  <a:pt x="338048" y="131089"/>
                </a:lnTo>
                <a:lnTo>
                  <a:pt x="344220" y="131089"/>
                </a:lnTo>
                <a:lnTo>
                  <a:pt x="350393" y="131089"/>
                </a:lnTo>
                <a:lnTo>
                  <a:pt x="355396" y="126085"/>
                </a:lnTo>
                <a:lnTo>
                  <a:pt x="355396" y="113741"/>
                </a:lnTo>
                <a:close/>
              </a:path>
              <a:path w="688975" h="709295">
                <a:moveTo>
                  <a:pt x="355587" y="562419"/>
                </a:moveTo>
                <a:lnTo>
                  <a:pt x="350583" y="557415"/>
                </a:lnTo>
                <a:lnTo>
                  <a:pt x="344411" y="557415"/>
                </a:lnTo>
                <a:lnTo>
                  <a:pt x="338239" y="557415"/>
                </a:lnTo>
                <a:lnTo>
                  <a:pt x="333235" y="562419"/>
                </a:lnTo>
                <a:lnTo>
                  <a:pt x="333235" y="574776"/>
                </a:lnTo>
                <a:lnTo>
                  <a:pt x="338239" y="579767"/>
                </a:lnTo>
                <a:lnTo>
                  <a:pt x="350583" y="579767"/>
                </a:lnTo>
                <a:lnTo>
                  <a:pt x="355587" y="574776"/>
                </a:lnTo>
                <a:lnTo>
                  <a:pt x="355587" y="562419"/>
                </a:lnTo>
                <a:close/>
              </a:path>
              <a:path w="688975" h="709295">
                <a:moveTo>
                  <a:pt x="355765" y="440677"/>
                </a:moveTo>
                <a:lnTo>
                  <a:pt x="350761" y="435673"/>
                </a:lnTo>
                <a:lnTo>
                  <a:pt x="338416" y="435673"/>
                </a:lnTo>
                <a:lnTo>
                  <a:pt x="333413" y="440677"/>
                </a:lnTo>
                <a:lnTo>
                  <a:pt x="333413" y="453021"/>
                </a:lnTo>
                <a:lnTo>
                  <a:pt x="338416" y="458025"/>
                </a:lnTo>
                <a:lnTo>
                  <a:pt x="344589" y="458025"/>
                </a:lnTo>
                <a:lnTo>
                  <a:pt x="350761" y="458025"/>
                </a:lnTo>
                <a:lnTo>
                  <a:pt x="355765" y="453021"/>
                </a:lnTo>
                <a:lnTo>
                  <a:pt x="355765" y="440677"/>
                </a:lnTo>
                <a:close/>
              </a:path>
              <a:path w="688975" h="709295">
                <a:moveTo>
                  <a:pt x="407962" y="121183"/>
                </a:moveTo>
                <a:lnTo>
                  <a:pt x="403898" y="117119"/>
                </a:lnTo>
                <a:lnTo>
                  <a:pt x="400253" y="117462"/>
                </a:lnTo>
                <a:lnTo>
                  <a:pt x="344208" y="173507"/>
                </a:lnTo>
                <a:lnTo>
                  <a:pt x="288163" y="117462"/>
                </a:lnTo>
                <a:lnTo>
                  <a:pt x="284518" y="117106"/>
                </a:lnTo>
                <a:lnTo>
                  <a:pt x="280454" y="121183"/>
                </a:lnTo>
                <a:lnTo>
                  <a:pt x="280797" y="124828"/>
                </a:lnTo>
                <a:lnTo>
                  <a:pt x="336842" y="180873"/>
                </a:lnTo>
                <a:lnTo>
                  <a:pt x="280797" y="236918"/>
                </a:lnTo>
                <a:lnTo>
                  <a:pt x="280454" y="240563"/>
                </a:lnTo>
                <a:lnTo>
                  <a:pt x="284518" y="244640"/>
                </a:lnTo>
                <a:lnTo>
                  <a:pt x="288163" y="244284"/>
                </a:lnTo>
                <a:lnTo>
                  <a:pt x="344208" y="188239"/>
                </a:lnTo>
                <a:lnTo>
                  <a:pt x="400253" y="244284"/>
                </a:lnTo>
                <a:lnTo>
                  <a:pt x="403898" y="244640"/>
                </a:lnTo>
                <a:lnTo>
                  <a:pt x="407962" y="240563"/>
                </a:lnTo>
                <a:lnTo>
                  <a:pt x="407619" y="236918"/>
                </a:lnTo>
                <a:lnTo>
                  <a:pt x="358940" y="188239"/>
                </a:lnTo>
                <a:lnTo>
                  <a:pt x="351574" y="180873"/>
                </a:lnTo>
                <a:lnTo>
                  <a:pt x="358940" y="173507"/>
                </a:lnTo>
                <a:lnTo>
                  <a:pt x="407619" y="124828"/>
                </a:lnTo>
                <a:lnTo>
                  <a:pt x="407962" y="121183"/>
                </a:lnTo>
                <a:close/>
              </a:path>
              <a:path w="688975" h="709295">
                <a:moveTo>
                  <a:pt x="408317" y="448119"/>
                </a:moveTo>
                <a:lnTo>
                  <a:pt x="404253" y="444055"/>
                </a:lnTo>
                <a:lnTo>
                  <a:pt x="400596" y="444398"/>
                </a:lnTo>
                <a:lnTo>
                  <a:pt x="344563" y="500443"/>
                </a:lnTo>
                <a:lnTo>
                  <a:pt x="288531" y="444398"/>
                </a:lnTo>
                <a:lnTo>
                  <a:pt x="284873" y="444055"/>
                </a:lnTo>
                <a:lnTo>
                  <a:pt x="280809" y="448119"/>
                </a:lnTo>
                <a:lnTo>
                  <a:pt x="281152" y="451777"/>
                </a:lnTo>
                <a:lnTo>
                  <a:pt x="337197" y="507809"/>
                </a:lnTo>
                <a:lnTo>
                  <a:pt x="281152" y="563854"/>
                </a:lnTo>
                <a:lnTo>
                  <a:pt x="280809" y="567499"/>
                </a:lnTo>
                <a:lnTo>
                  <a:pt x="284873" y="571576"/>
                </a:lnTo>
                <a:lnTo>
                  <a:pt x="288518" y="571220"/>
                </a:lnTo>
                <a:lnTo>
                  <a:pt x="344563" y="515175"/>
                </a:lnTo>
                <a:lnTo>
                  <a:pt x="400608" y="571220"/>
                </a:lnTo>
                <a:lnTo>
                  <a:pt x="404253" y="571576"/>
                </a:lnTo>
                <a:lnTo>
                  <a:pt x="408317" y="567499"/>
                </a:lnTo>
                <a:lnTo>
                  <a:pt x="407974" y="563854"/>
                </a:lnTo>
                <a:lnTo>
                  <a:pt x="359295" y="515175"/>
                </a:lnTo>
                <a:lnTo>
                  <a:pt x="351929" y="507809"/>
                </a:lnTo>
                <a:lnTo>
                  <a:pt x="359295" y="500443"/>
                </a:lnTo>
                <a:lnTo>
                  <a:pt x="407974" y="451777"/>
                </a:lnTo>
                <a:lnTo>
                  <a:pt x="408317" y="448119"/>
                </a:lnTo>
                <a:close/>
              </a:path>
              <a:path w="688975" h="709295">
                <a:moveTo>
                  <a:pt x="416191" y="174701"/>
                </a:moveTo>
                <a:lnTo>
                  <a:pt x="411187" y="169697"/>
                </a:lnTo>
                <a:lnTo>
                  <a:pt x="398843" y="169697"/>
                </a:lnTo>
                <a:lnTo>
                  <a:pt x="393839" y="174701"/>
                </a:lnTo>
                <a:lnTo>
                  <a:pt x="393839" y="180873"/>
                </a:lnTo>
                <a:lnTo>
                  <a:pt x="393839" y="187045"/>
                </a:lnTo>
                <a:lnTo>
                  <a:pt x="398843" y="192049"/>
                </a:lnTo>
                <a:lnTo>
                  <a:pt x="411187" y="192049"/>
                </a:lnTo>
                <a:lnTo>
                  <a:pt x="416191" y="187045"/>
                </a:lnTo>
                <a:lnTo>
                  <a:pt x="416191" y="174701"/>
                </a:lnTo>
                <a:close/>
              </a:path>
              <a:path w="688975" h="709295">
                <a:moveTo>
                  <a:pt x="416547" y="501637"/>
                </a:moveTo>
                <a:lnTo>
                  <a:pt x="411543" y="496633"/>
                </a:lnTo>
                <a:lnTo>
                  <a:pt x="405371" y="496633"/>
                </a:lnTo>
                <a:lnTo>
                  <a:pt x="399199" y="496633"/>
                </a:lnTo>
                <a:lnTo>
                  <a:pt x="394195" y="501637"/>
                </a:lnTo>
                <a:lnTo>
                  <a:pt x="394195" y="513981"/>
                </a:lnTo>
                <a:lnTo>
                  <a:pt x="399199" y="518985"/>
                </a:lnTo>
                <a:lnTo>
                  <a:pt x="411543" y="518985"/>
                </a:lnTo>
                <a:lnTo>
                  <a:pt x="416547" y="513981"/>
                </a:lnTo>
                <a:lnTo>
                  <a:pt x="416547" y="501637"/>
                </a:lnTo>
                <a:close/>
              </a:path>
              <a:path w="688975" h="709295">
                <a:moveTo>
                  <a:pt x="454964" y="180695"/>
                </a:moveTo>
                <a:lnTo>
                  <a:pt x="447560" y="144094"/>
                </a:lnTo>
                <a:lnTo>
                  <a:pt x="447560" y="180695"/>
                </a:lnTo>
                <a:lnTo>
                  <a:pt x="439432" y="220891"/>
                </a:lnTo>
                <a:lnTo>
                  <a:pt x="417258" y="253746"/>
                </a:lnTo>
                <a:lnTo>
                  <a:pt x="384390" y="275920"/>
                </a:lnTo>
                <a:lnTo>
                  <a:pt x="344195" y="284060"/>
                </a:lnTo>
                <a:lnTo>
                  <a:pt x="303999" y="275920"/>
                </a:lnTo>
                <a:lnTo>
                  <a:pt x="271145" y="253746"/>
                </a:lnTo>
                <a:lnTo>
                  <a:pt x="248970" y="220891"/>
                </a:lnTo>
                <a:lnTo>
                  <a:pt x="240830" y="180695"/>
                </a:lnTo>
                <a:lnTo>
                  <a:pt x="248970" y="140500"/>
                </a:lnTo>
                <a:lnTo>
                  <a:pt x="271145" y="107632"/>
                </a:lnTo>
                <a:lnTo>
                  <a:pt x="303999" y="85458"/>
                </a:lnTo>
                <a:lnTo>
                  <a:pt x="344195" y="77330"/>
                </a:lnTo>
                <a:lnTo>
                  <a:pt x="384390" y="85458"/>
                </a:lnTo>
                <a:lnTo>
                  <a:pt x="417258" y="107632"/>
                </a:lnTo>
                <a:lnTo>
                  <a:pt x="439432" y="140500"/>
                </a:lnTo>
                <a:lnTo>
                  <a:pt x="447560" y="180695"/>
                </a:lnTo>
                <a:lnTo>
                  <a:pt x="447560" y="144094"/>
                </a:lnTo>
                <a:lnTo>
                  <a:pt x="446252" y="137617"/>
                </a:lnTo>
                <a:lnTo>
                  <a:pt x="422490" y="102412"/>
                </a:lnTo>
                <a:lnTo>
                  <a:pt x="387273" y="78651"/>
                </a:lnTo>
                <a:lnTo>
                  <a:pt x="380720" y="77330"/>
                </a:lnTo>
                <a:lnTo>
                  <a:pt x="344195" y="69938"/>
                </a:lnTo>
                <a:lnTo>
                  <a:pt x="301129" y="78651"/>
                </a:lnTo>
                <a:lnTo>
                  <a:pt x="265912" y="102412"/>
                </a:lnTo>
                <a:lnTo>
                  <a:pt x="242150" y="137617"/>
                </a:lnTo>
                <a:lnTo>
                  <a:pt x="233426" y="180695"/>
                </a:lnTo>
                <a:lnTo>
                  <a:pt x="242150" y="223761"/>
                </a:lnTo>
                <a:lnTo>
                  <a:pt x="265912" y="258978"/>
                </a:lnTo>
                <a:lnTo>
                  <a:pt x="301129" y="282740"/>
                </a:lnTo>
                <a:lnTo>
                  <a:pt x="344195" y="291465"/>
                </a:lnTo>
                <a:lnTo>
                  <a:pt x="380771" y="284060"/>
                </a:lnTo>
                <a:lnTo>
                  <a:pt x="387273" y="282740"/>
                </a:lnTo>
                <a:lnTo>
                  <a:pt x="422490" y="258978"/>
                </a:lnTo>
                <a:lnTo>
                  <a:pt x="446252" y="223761"/>
                </a:lnTo>
                <a:lnTo>
                  <a:pt x="454964" y="180695"/>
                </a:lnTo>
                <a:close/>
              </a:path>
              <a:path w="688975" h="709295">
                <a:moveTo>
                  <a:pt x="455269" y="507733"/>
                </a:moveTo>
                <a:lnTo>
                  <a:pt x="447865" y="471182"/>
                </a:lnTo>
                <a:lnTo>
                  <a:pt x="447865" y="507733"/>
                </a:lnTo>
                <a:lnTo>
                  <a:pt x="439724" y="547928"/>
                </a:lnTo>
                <a:lnTo>
                  <a:pt x="417550" y="580783"/>
                </a:lnTo>
                <a:lnTo>
                  <a:pt x="384695" y="602957"/>
                </a:lnTo>
                <a:lnTo>
                  <a:pt x="344500" y="611098"/>
                </a:lnTo>
                <a:lnTo>
                  <a:pt x="304304" y="602957"/>
                </a:lnTo>
                <a:lnTo>
                  <a:pt x="271437" y="580783"/>
                </a:lnTo>
                <a:lnTo>
                  <a:pt x="249262" y="547928"/>
                </a:lnTo>
                <a:lnTo>
                  <a:pt x="241134" y="507733"/>
                </a:lnTo>
                <a:lnTo>
                  <a:pt x="249262" y="467525"/>
                </a:lnTo>
                <a:lnTo>
                  <a:pt x="271437" y="434670"/>
                </a:lnTo>
                <a:lnTo>
                  <a:pt x="304304" y="412483"/>
                </a:lnTo>
                <a:lnTo>
                  <a:pt x="344500" y="404355"/>
                </a:lnTo>
                <a:lnTo>
                  <a:pt x="384695" y="412483"/>
                </a:lnTo>
                <a:lnTo>
                  <a:pt x="417550" y="434670"/>
                </a:lnTo>
                <a:lnTo>
                  <a:pt x="439724" y="467525"/>
                </a:lnTo>
                <a:lnTo>
                  <a:pt x="447865" y="507733"/>
                </a:lnTo>
                <a:lnTo>
                  <a:pt x="447865" y="471182"/>
                </a:lnTo>
                <a:lnTo>
                  <a:pt x="446544" y="464654"/>
                </a:lnTo>
                <a:lnTo>
                  <a:pt x="422783" y="429437"/>
                </a:lnTo>
                <a:lnTo>
                  <a:pt x="387565" y="405676"/>
                </a:lnTo>
                <a:lnTo>
                  <a:pt x="381012" y="404355"/>
                </a:lnTo>
                <a:lnTo>
                  <a:pt x="344500" y="396963"/>
                </a:lnTo>
                <a:lnTo>
                  <a:pt x="301421" y="405676"/>
                </a:lnTo>
                <a:lnTo>
                  <a:pt x="266204" y="429437"/>
                </a:lnTo>
                <a:lnTo>
                  <a:pt x="242443" y="464654"/>
                </a:lnTo>
                <a:lnTo>
                  <a:pt x="233730" y="507733"/>
                </a:lnTo>
                <a:lnTo>
                  <a:pt x="242443" y="550799"/>
                </a:lnTo>
                <a:lnTo>
                  <a:pt x="266204" y="586016"/>
                </a:lnTo>
                <a:lnTo>
                  <a:pt x="301421" y="609765"/>
                </a:lnTo>
                <a:lnTo>
                  <a:pt x="344500" y="618490"/>
                </a:lnTo>
                <a:lnTo>
                  <a:pt x="381012" y="611098"/>
                </a:lnTo>
                <a:lnTo>
                  <a:pt x="387565" y="609765"/>
                </a:lnTo>
                <a:lnTo>
                  <a:pt x="422783" y="586016"/>
                </a:lnTo>
                <a:lnTo>
                  <a:pt x="446544" y="550799"/>
                </a:lnTo>
                <a:lnTo>
                  <a:pt x="455269" y="507733"/>
                </a:lnTo>
                <a:close/>
              </a:path>
              <a:path w="688975" h="709295">
                <a:moveTo>
                  <a:pt x="559473" y="344068"/>
                </a:moveTo>
                <a:lnTo>
                  <a:pt x="555421" y="323977"/>
                </a:lnTo>
                <a:lnTo>
                  <a:pt x="544436" y="307695"/>
                </a:lnTo>
                <a:lnTo>
                  <a:pt x="544360" y="307568"/>
                </a:lnTo>
                <a:lnTo>
                  <a:pt x="544233" y="307492"/>
                </a:lnTo>
                <a:lnTo>
                  <a:pt x="544233" y="344068"/>
                </a:lnTo>
                <a:lnTo>
                  <a:pt x="541362" y="358203"/>
                </a:lnTo>
                <a:lnTo>
                  <a:pt x="533565" y="369760"/>
                </a:lnTo>
                <a:lnTo>
                  <a:pt x="522008" y="377571"/>
                </a:lnTo>
                <a:lnTo>
                  <a:pt x="507860" y="380428"/>
                </a:lnTo>
                <a:lnTo>
                  <a:pt x="493712" y="377571"/>
                </a:lnTo>
                <a:lnTo>
                  <a:pt x="482155" y="369760"/>
                </a:lnTo>
                <a:lnTo>
                  <a:pt x="474357" y="358203"/>
                </a:lnTo>
                <a:lnTo>
                  <a:pt x="471500" y="344068"/>
                </a:lnTo>
                <a:lnTo>
                  <a:pt x="474357" y="329920"/>
                </a:lnTo>
                <a:lnTo>
                  <a:pt x="482155" y="318363"/>
                </a:lnTo>
                <a:lnTo>
                  <a:pt x="493712" y="310553"/>
                </a:lnTo>
                <a:lnTo>
                  <a:pt x="507860" y="307695"/>
                </a:lnTo>
                <a:lnTo>
                  <a:pt x="522008" y="310553"/>
                </a:lnTo>
                <a:lnTo>
                  <a:pt x="533565" y="318363"/>
                </a:lnTo>
                <a:lnTo>
                  <a:pt x="541362" y="329920"/>
                </a:lnTo>
                <a:lnTo>
                  <a:pt x="544233" y="344068"/>
                </a:lnTo>
                <a:lnTo>
                  <a:pt x="544233" y="307492"/>
                </a:lnTo>
                <a:lnTo>
                  <a:pt x="527951" y="296506"/>
                </a:lnTo>
                <a:lnTo>
                  <a:pt x="507860" y="292455"/>
                </a:lnTo>
                <a:lnTo>
                  <a:pt x="487768" y="296506"/>
                </a:lnTo>
                <a:lnTo>
                  <a:pt x="471373" y="307568"/>
                </a:lnTo>
                <a:lnTo>
                  <a:pt x="460311" y="323977"/>
                </a:lnTo>
                <a:lnTo>
                  <a:pt x="456260" y="344068"/>
                </a:lnTo>
                <a:lnTo>
                  <a:pt x="460311" y="364147"/>
                </a:lnTo>
                <a:lnTo>
                  <a:pt x="471373" y="380555"/>
                </a:lnTo>
                <a:lnTo>
                  <a:pt x="487768" y="391617"/>
                </a:lnTo>
                <a:lnTo>
                  <a:pt x="507860" y="395681"/>
                </a:lnTo>
                <a:lnTo>
                  <a:pt x="527951" y="391617"/>
                </a:lnTo>
                <a:lnTo>
                  <a:pt x="544360" y="380555"/>
                </a:lnTo>
                <a:lnTo>
                  <a:pt x="544449" y="380428"/>
                </a:lnTo>
                <a:lnTo>
                  <a:pt x="555421" y="364147"/>
                </a:lnTo>
                <a:lnTo>
                  <a:pt x="559473" y="344068"/>
                </a:lnTo>
                <a:close/>
              </a:path>
              <a:path w="688975" h="709295">
                <a:moveTo>
                  <a:pt x="614934" y="344055"/>
                </a:moveTo>
                <a:lnTo>
                  <a:pt x="606513" y="302387"/>
                </a:lnTo>
                <a:lnTo>
                  <a:pt x="596646" y="287743"/>
                </a:lnTo>
                <a:lnTo>
                  <a:pt x="596646" y="344055"/>
                </a:lnTo>
                <a:lnTo>
                  <a:pt x="589661" y="378574"/>
                </a:lnTo>
                <a:lnTo>
                  <a:pt x="570611" y="406806"/>
                </a:lnTo>
                <a:lnTo>
                  <a:pt x="542391" y="425843"/>
                </a:lnTo>
                <a:lnTo>
                  <a:pt x="507860" y="432828"/>
                </a:lnTo>
                <a:lnTo>
                  <a:pt x="473341" y="425843"/>
                </a:lnTo>
                <a:lnTo>
                  <a:pt x="445122" y="406806"/>
                </a:lnTo>
                <a:lnTo>
                  <a:pt x="426072" y="378574"/>
                </a:lnTo>
                <a:lnTo>
                  <a:pt x="419087" y="344055"/>
                </a:lnTo>
                <a:lnTo>
                  <a:pt x="426072" y="309537"/>
                </a:lnTo>
                <a:lnTo>
                  <a:pt x="445122" y="281317"/>
                </a:lnTo>
                <a:lnTo>
                  <a:pt x="473341" y="262267"/>
                </a:lnTo>
                <a:lnTo>
                  <a:pt x="507860" y="255270"/>
                </a:lnTo>
                <a:lnTo>
                  <a:pt x="542391" y="262267"/>
                </a:lnTo>
                <a:lnTo>
                  <a:pt x="570611" y="281317"/>
                </a:lnTo>
                <a:lnTo>
                  <a:pt x="589661" y="309537"/>
                </a:lnTo>
                <a:lnTo>
                  <a:pt x="596646" y="344055"/>
                </a:lnTo>
                <a:lnTo>
                  <a:pt x="596646" y="287743"/>
                </a:lnTo>
                <a:lnTo>
                  <a:pt x="583577" y="268351"/>
                </a:lnTo>
                <a:lnTo>
                  <a:pt x="564172" y="255270"/>
                </a:lnTo>
                <a:lnTo>
                  <a:pt x="549541" y="245414"/>
                </a:lnTo>
                <a:lnTo>
                  <a:pt x="507860" y="236994"/>
                </a:lnTo>
                <a:lnTo>
                  <a:pt x="466191" y="245414"/>
                </a:lnTo>
                <a:lnTo>
                  <a:pt x="432155" y="268351"/>
                </a:lnTo>
                <a:lnTo>
                  <a:pt x="409206" y="302387"/>
                </a:lnTo>
                <a:lnTo>
                  <a:pt x="400799" y="344055"/>
                </a:lnTo>
                <a:lnTo>
                  <a:pt x="409206" y="385737"/>
                </a:lnTo>
                <a:lnTo>
                  <a:pt x="432155" y="419760"/>
                </a:lnTo>
                <a:lnTo>
                  <a:pt x="466191" y="442709"/>
                </a:lnTo>
                <a:lnTo>
                  <a:pt x="507860" y="451116"/>
                </a:lnTo>
                <a:lnTo>
                  <a:pt x="549541" y="442709"/>
                </a:lnTo>
                <a:lnTo>
                  <a:pt x="564184" y="432828"/>
                </a:lnTo>
                <a:lnTo>
                  <a:pt x="583577" y="419760"/>
                </a:lnTo>
                <a:lnTo>
                  <a:pt x="606513" y="385737"/>
                </a:lnTo>
                <a:lnTo>
                  <a:pt x="614934" y="344055"/>
                </a:lnTo>
                <a:close/>
              </a:path>
              <a:path w="688975" h="709295">
                <a:moveTo>
                  <a:pt x="688416" y="344208"/>
                </a:moveTo>
                <a:lnTo>
                  <a:pt x="684936" y="295313"/>
                </a:lnTo>
                <a:lnTo>
                  <a:pt x="674674" y="247904"/>
                </a:lnTo>
                <a:lnTo>
                  <a:pt x="657961" y="202641"/>
                </a:lnTo>
                <a:lnTo>
                  <a:pt x="648055" y="184264"/>
                </a:lnTo>
                <a:lnTo>
                  <a:pt x="648055" y="344208"/>
                </a:lnTo>
                <a:lnTo>
                  <a:pt x="644067" y="393433"/>
                </a:lnTo>
                <a:lnTo>
                  <a:pt x="632536" y="440143"/>
                </a:lnTo>
                <a:lnTo>
                  <a:pt x="614083" y="483730"/>
                </a:lnTo>
                <a:lnTo>
                  <a:pt x="589343" y="523544"/>
                </a:lnTo>
                <a:lnTo>
                  <a:pt x="558952" y="558965"/>
                </a:lnTo>
                <a:lnTo>
                  <a:pt x="523532" y="589356"/>
                </a:lnTo>
                <a:lnTo>
                  <a:pt x="483717" y="614095"/>
                </a:lnTo>
                <a:lnTo>
                  <a:pt x="440143" y="632548"/>
                </a:lnTo>
                <a:lnTo>
                  <a:pt x="393420" y="644080"/>
                </a:lnTo>
                <a:lnTo>
                  <a:pt x="344208" y="648068"/>
                </a:lnTo>
                <a:lnTo>
                  <a:pt x="294982" y="644080"/>
                </a:lnTo>
                <a:lnTo>
                  <a:pt x="248259" y="632548"/>
                </a:lnTo>
                <a:lnTo>
                  <a:pt x="204685" y="614095"/>
                </a:lnTo>
                <a:lnTo>
                  <a:pt x="164858" y="589356"/>
                </a:lnTo>
                <a:lnTo>
                  <a:pt x="129438" y="558965"/>
                </a:lnTo>
                <a:lnTo>
                  <a:pt x="99047" y="523544"/>
                </a:lnTo>
                <a:lnTo>
                  <a:pt x="74307" y="483730"/>
                </a:lnTo>
                <a:lnTo>
                  <a:pt x="55867" y="440143"/>
                </a:lnTo>
                <a:lnTo>
                  <a:pt x="44335" y="393433"/>
                </a:lnTo>
                <a:lnTo>
                  <a:pt x="40347" y="344208"/>
                </a:lnTo>
                <a:lnTo>
                  <a:pt x="44335" y="294982"/>
                </a:lnTo>
                <a:lnTo>
                  <a:pt x="55867" y="248272"/>
                </a:lnTo>
                <a:lnTo>
                  <a:pt x="74307" y="204685"/>
                </a:lnTo>
                <a:lnTo>
                  <a:pt x="99047" y="164871"/>
                </a:lnTo>
                <a:lnTo>
                  <a:pt x="129438" y="129451"/>
                </a:lnTo>
                <a:lnTo>
                  <a:pt x="164858" y="99047"/>
                </a:lnTo>
                <a:lnTo>
                  <a:pt x="204685" y="74320"/>
                </a:lnTo>
                <a:lnTo>
                  <a:pt x="248259" y="55867"/>
                </a:lnTo>
                <a:lnTo>
                  <a:pt x="294982" y="44335"/>
                </a:lnTo>
                <a:lnTo>
                  <a:pt x="344208" y="40347"/>
                </a:lnTo>
                <a:lnTo>
                  <a:pt x="393420" y="44335"/>
                </a:lnTo>
                <a:lnTo>
                  <a:pt x="440143" y="55867"/>
                </a:lnTo>
                <a:lnTo>
                  <a:pt x="483717" y="74320"/>
                </a:lnTo>
                <a:lnTo>
                  <a:pt x="523532" y="99047"/>
                </a:lnTo>
                <a:lnTo>
                  <a:pt x="558952" y="129451"/>
                </a:lnTo>
                <a:lnTo>
                  <a:pt x="589343" y="164871"/>
                </a:lnTo>
                <a:lnTo>
                  <a:pt x="614083" y="204685"/>
                </a:lnTo>
                <a:lnTo>
                  <a:pt x="632536" y="248272"/>
                </a:lnTo>
                <a:lnTo>
                  <a:pt x="644067" y="294982"/>
                </a:lnTo>
                <a:lnTo>
                  <a:pt x="648055" y="344208"/>
                </a:lnTo>
                <a:lnTo>
                  <a:pt x="648055" y="184264"/>
                </a:lnTo>
                <a:lnTo>
                  <a:pt x="635076" y="160159"/>
                </a:lnTo>
                <a:lnTo>
                  <a:pt x="606310" y="121107"/>
                </a:lnTo>
                <a:lnTo>
                  <a:pt x="571969" y="86144"/>
                </a:lnTo>
                <a:lnTo>
                  <a:pt x="573722" y="78574"/>
                </a:lnTo>
                <a:lnTo>
                  <a:pt x="537006" y="40347"/>
                </a:lnTo>
                <a:lnTo>
                  <a:pt x="530606" y="36017"/>
                </a:lnTo>
                <a:lnTo>
                  <a:pt x="522681" y="30645"/>
                </a:lnTo>
                <a:lnTo>
                  <a:pt x="518299" y="29298"/>
                </a:lnTo>
                <a:lnTo>
                  <a:pt x="507644" y="29298"/>
                </a:lnTo>
                <a:lnTo>
                  <a:pt x="501853" y="31762"/>
                </a:lnTo>
                <a:lnTo>
                  <a:pt x="497636" y="36017"/>
                </a:lnTo>
                <a:lnTo>
                  <a:pt x="461048" y="20307"/>
                </a:lnTo>
                <a:lnTo>
                  <a:pt x="423202" y="9042"/>
                </a:lnTo>
                <a:lnTo>
                  <a:pt x="384213" y="2260"/>
                </a:lnTo>
                <a:lnTo>
                  <a:pt x="344208" y="0"/>
                </a:lnTo>
                <a:lnTo>
                  <a:pt x="304190" y="2260"/>
                </a:lnTo>
                <a:lnTo>
                  <a:pt x="265188" y="9042"/>
                </a:lnTo>
                <a:lnTo>
                  <a:pt x="227342" y="20307"/>
                </a:lnTo>
                <a:lnTo>
                  <a:pt x="190779" y="36029"/>
                </a:lnTo>
                <a:lnTo>
                  <a:pt x="186512" y="31750"/>
                </a:lnTo>
                <a:lnTo>
                  <a:pt x="180759" y="29298"/>
                </a:lnTo>
                <a:lnTo>
                  <a:pt x="170091" y="29298"/>
                </a:lnTo>
                <a:lnTo>
                  <a:pt x="165696" y="30645"/>
                </a:lnTo>
                <a:lnTo>
                  <a:pt x="124561" y="58521"/>
                </a:lnTo>
                <a:lnTo>
                  <a:pt x="118859" y="64071"/>
                </a:lnTo>
                <a:lnTo>
                  <a:pt x="115519" y="70993"/>
                </a:lnTo>
                <a:lnTo>
                  <a:pt x="114655" y="78587"/>
                </a:lnTo>
                <a:lnTo>
                  <a:pt x="116420" y="86156"/>
                </a:lnTo>
                <a:lnTo>
                  <a:pt x="82080" y="121119"/>
                </a:lnTo>
                <a:lnTo>
                  <a:pt x="53327" y="160159"/>
                </a:lnTo>
                <a:lnTo>
                  <a:pt x="30441" y="202641"/>
                </a:lnTo>
                <a:lnTo>
                  <a:pt x="13728" y="247904"/>
                </a:lnTo>
                <a:lnTo>
                  <a:pt x="3479" y="295313"/>
                </a:lnTo>
                <a:lnTo>
                  <a:pt x="0" y="344208"/>
                </a:lnTo>
                <a:lnTo>
                  <a:pt x="3467" y="392938"/>
                </a:lnTo>
                <a:lnTo>
                  <a:pt x="13716" y="440397"/>
                </a:lnTo>
                <a:lnTo>
                  <a:pt x="30480" y="485813"/>
                </a:lnTo>
                <a:lnTo>
                  <a:pt x="53441" y="528434"/>
                </a:lnTo>
                <a:lnTo>
                  <a:pt x="82423" y="567690"/>
                </a:lnTo>
                <a:lnTo>
                  <a:pt x="115671" y="601573"/>
                </a:lnTo>
                <a:lnTo>
                  <a:pt x="152984" y="630389"/>
                </a:lnTo>
                <a:lnTo>
                  <a:pt x="193725" y="653796"/>
                </a:lnTo>
                <a:lnTo>
                  <a:pt x="237312" y="671436"/>
                </a:lnTo>
                <a:lnTo>
                  <a:pt x="283121" y="682980"/>
                </a:lnTo>
                <a:lnTo>
                  <a:pt x="286423" y="693127"/>
                </a:lnTo>
                <a:lnTo>
                  <a:pt x="292950" y="701306"/>
                </a:lnTo>
                <a:lnTo>
                  <a:pt x="301904" y="706742"/>
                </a:lnTo>
                <a:lnTo>
                  <a:pt x="312559" y="708723"/>
                </a:lnTo>
                <a:lnTo>
                  <a:pt x="375602" y="708723"/>
                </a:lnTo>
                <a:lnTo>
                  <a:pt x="386270" y="706742"/>
                </a:lnTo>
                <a:lnTo>
                  <a:pt x="395224" y="701294"/>
                </a:lnTo>
                <a:lnTo>
                  <a:pt x="401726" y="693127"/>
                </a:lnTo>
                <a:lnTo>
                  <a:pt x="405041" y="683031"/>
                </a:lnTo>
                <a:lnTo>
                  <a:pt x="450875" y="671512"/>
                </a:lnTo>
                <a:lnTo>
                  <a:pt x="494487" y="653884"/>
                </a:lnTo>
                <a:lnTo>
                  <a:pt x="535279" y="630491"/>
                </a:lnTo>
                <a:lnTo>
                  <a:pt x="572630" y="601675"/>
                </a:lnTo>
                <a:lnTo>
                  <a:pt x="605917" y="567778"/>
                </a:lnTo>
                <a:lnTo>
                  <a:pt x="634961" y="528434"/>
                </a:lnTo>
                <a:lnTo>
                  <a:pt x="657961" y="485749"/>
                </a:lnTo>
                <a:lnTo>
                  <a:pt x="674700" y="440397"/>
                </a:lnTo>
                <a:lnTo>
                  <a:pt x="684936" y="392938"/>
                </a:lnTo>
                <a:lnTo>
                  <a:pt x="688416" y="344208"/>
                </a:lnTo>
                <a:close/>
              </a:path>
            </a:pathLst>
          </a:custGeom>
          <a:solidFill>
            <a:srgbClr val="141414"/>
          </a:solidFill>
        </p:spPr>
        <p:txBody>
          <a:bodyPr wrap="square" lIns="0" tIns="0" rIns="0" bIns="0" rtlCol="0"/>
          <a:lstStyle/>
          <a:p>
            <a:endParaRPr dirty="0"/>
          </a:p>
        </p:txBody>
      </p:sp>
      <p:sp>
        <p:nvSpPr>
          <p:cNvPr id="41" name="object 34">
            <a:extLst>
              <a:ext uri="{FF2B5EF4-FFF2-40B4-BE49-F238E27FC236}">
                <a16:creationId xmlns:a16="http://schemas.microsoft.com/office/drawing/2014/main" id="{6D9C9A14-2C7F-7B49-9B72-0FC88756B4C9}"/>
              </a:ext>
            </a:extLst>
          </p:cNvPr>
          <p:cNvSpPr txBox="1"/>
          <p:nvPr/>
        </p:nvSpPr>
        <p:spPr>
          <a:xfrm>
            <a:off x="2291068" y="4619900"/>
            <a:ext cx="1717676" cy="182101"/>
          </a:xfrm>
          <a:prstGeom prst="rect">
            <a:avLst/>
          </a:prstGeom>
        </p:spPr>
        <p:txBody>
          <a:bodyPr vert="horz" wrap="square" lIns="0" tIns="12700" rIns="0" bIns="0" rtlCol="0">
            <a:spAutoFit/>
          </a:bodyPr>
          <a:lstStyle/>
          <a:p>
            <a:pPr marL="12700" algn="ctr">
              <a:lnSpc>
                <a:spcPct val="100000"/>
              </a:lnSpc>
              <a:spcBef>
                <a:spcPts val="100"/>
              </a:spcBef>
            </a:pPr>
            <a:r>
              <a:rPr sz="1100" dirty="0">
                <a:solidFill>
                  <a:srgbClr val="4D4D4F"/>
                </a:solidFill>
                <a:latin typeface="FuturaStd-Book"/>
                <a:cs typeface="FuturaStd-Book"/>
              </a:rPr>
              <a:t>Standard </a:t>
            </a:r>
            <a:r>
              <a:rPr sz="1100" spc="-15" dirty="0">
                <a:solidFill>
                  <a:srgbClr val="4D4D4F"/>
                </a:solidFill>
                <a:latin typeface="FuturaStd-Book"/>
                <a:cs typeface="FuturaStd-Book"/>
              </a:rPr>
              <a:t>Wall</a:t>
            </a:r>
            <a:r>
              <a:rPr lang="en-US" sz="1100" spc="-20" dirty="0">
                <a:solidFill>
                  <a:srgbClr val="4D4D4F"/>
                </a:solidFill>
                <a:latin typeface="FuturaStd-Book"/>
                <a:cs typeface="FuturaStd-Book"/>
              </a:rPr>
              <a:t> </a:t>
            </a:r>
            <a:r>
              <a:rPr sz="1100" spc="5" dirty="0">
                <a:solidFill>
                  <a:srgbClr val="4D4D4F"/>
                </a:solidFill>
                <a:latin typeface="FuturaStd-Book"/>
                <a:cs typeface="FuturaStd-Book"/>
              </a:rPr>
              <a:t>Plug</a:t>
            </a:r>
            <a:endParaRPr sz="1100" dirty="0">
              <a:latin typeface="FuturaStd-Book"/>
              <a:cs typeface="FuturaStd-Book"/>
            </a:endParaRPr>
          </a:p>
        </p:txBody>
      </p:sp>
      <p:sp>
        <p:nvSpPr>
          <p:cNvPr id="42" name="object 30">
            <a:extLst>
              <a:ext uri="{FF2B5EF4-FFF2-40B4-BE49-F238E27FC236}">
                <a16:creationId xmlns:a16="http://schemas.microsoft.com/office/drawing/2014/main" id="{68791A4A-6F8A-CB44-88C0-9BB5782AD98B}"/>
              </a:ext>
            </a:extLst>
          </p:cNvPr>
          <p:cNvSpPr txBox="1"/>
          <p:nvPr/>
        </p:nvSpPr>
        <p:spPr>
          <a:xfrm>
            <a:off x="4892567" y="4624628"/>
            <a:ext cx="1148354" cy="182101"/>
          </a:xfrm>
          <a:prstGeom prst="rect">
            <a:avLst/>
          </a:prstGeom>
        </p:spPr>
        <p:txBody>
          <a:bodyPr vert="horz" wrap="square" lIns="0" tIns="12700" rIns="0" bIns="0" rtlCol="0">
            <a:spAutoFit/>
          </a:bodyPr>
          <a:lstStyle/>
          <a:p>
            <a:pPr marL="12700" algn="ctr">
              <a:lnSpc>
                <a:spcPct val="100000"/>
              </a:lnSpc>
              <a:spcBef>
                <a:spcPts val="100"/>
              </a:spcBef>
            </a:pPr>
            <a:r>
              <a:rPr lang="en-US" sz="1100" dirty="0">
                <a:solidFill>
                  <a:srgbClr val="4D4D4F"/>
                </a:solidFill>
                <a:latin typeface="FuturaStd-Book"/>
                <a:cs typeface="FuturaStd-Book"/>
              </a:rPr>
              <a:t>J1772</a:t>
            </a:r>
            <a:endParaRPr sz="1100" dirty="0">
              <a:latin typeface="FuturaStd-Book"/>
              <a:cs typeface="FuturaStd-Book"/>
            </a:endParaRPr>
          </a:p>
        </p:txBody>
      </p:sp>
      <p:sp>
        <p:nvSpPr>
          <p:cNvPr id="44" name="object 30">
            <a:extLst>
              <a:ext uri="{FF2B5EF4-FFF2-40B4-BE49-F238E27FC236}">
                <a16:creationId xmlns:a16="http://schemas.microsoft.com/office/drawing/2014/main" id="{FBE25E66-91E1-054F-ADED-673E2C764A4C}"/>
              </a:ext>
            </a:extLst>
          </p:cNvPr>
          <p:cNvSpPr txBox="1"/>
          <p:nvPr/>
        </p:nvSpPr>
        <p:spPr>
          <a:xfrm>
            <a:off x="5904033" y="4624628"/>
            <a:ext cx="1148354" cy="182101"/>
          </a:xfrm>
          <a:prstGeom prst="rect">
            <a:avLst/>
          </a:prstGeom>
        </p:spPr>
        <p:txBody>
          <a:bodyPr vert="horz" wrap="square" lIns="0" tIns="12700" rIns="0" bIns="0" rtlCol="0">
            <a:spAutoFit/>
          </a:bodyPr>
          <a:lstStyle/>
          <a:p>
            <a:pPr marL="12700" algn="ctr">
              <a:lnSpc>
                <a:spcPct val="100000"/>
              </a:lnSpc>
              <a:spcBef>
                <a:spcPts val="100"/>
              </a:spcBef>
            </a:pPr>
            <a:r>
              <a:rPr lang="en-US" sz="1100" dirty="0">
                <a:solidFill>
                  <a:srgbClr val="4D4D4F"/>
                </a:solidFill>
                <a:latin typeface="FuturaStd-Book"/>
                <a:cs typeface="FuturaStd-Book"/>
              </a:rPr>
              <a:t>Tesla</a:t>
            </a:r>
            <a:endParaRPr sz="1100" dirty="0">
              <a:latin typeface="FuturaStd-Book"/>
              <a:cs typeface="FuturaStd-Book"/>
            </a:endParaRPr>
          </a:p>
        </p:txBody>
      </p:sp>
      <p:sp>
        <p:nvSpPr>
          <p:cNvPr id="46" name="object 30">
            <a:extLst>
              <a:ext uri="{FF2B5EF4-FFF2-40B4-BE49-F238E27FC236}">
                <a16:creationId xmlns:a16="http://schemas.microsoft.com/office/drawing/2014/main" id="{E14C639D-55C8-A545-B81D-2AE7CD97DFBA}"/>
              </a:ext>
            </a:extLst>
          </p:cNvPr>
          <p:cNvSpPr txBox="1"/>
          <p:nvPr/>
        </p:nvSpPr>
        <p:spPr>
          <a:xfrm>
            <a:off x="7331194" y="4624628"/>
            <a:ext cx="1148354" cy="182101"/>
          </a:xfrm>
          <a:prstGeom prst="rect">
            <a:avLst/>
          </a:prstGeom>
        </p:spPr>
        <p:txBody>
          <a:bodyPr vert="horz" wrap="square" lIns="0" tIns="12700" rIns="0" bIns="0" rtlCol="0">
            <a:spAutoFit/>
          </a:bodyPr>
          <a:lstStyle/>
          <a:p>
            <a:pPr marL="12700" algn="ctr">
              <a:lnSpc>
                <a:spcPct val="100000"/>
              </a:lnSpc>
              <a:spcBef>
                <a:spcPts val="100"/>
              </a:spcBef>
            </a:pPr>
            <a:r>
              <a:rPr lang="en-US" sz="1100" dirty="0">
                <a:solidFill>
                  <a:srgbClr val="4D4D4F"/>
                </a:solidFill>
                <a:latin typeface="FuturaStd-Book"/>
                <a:cs typeface="FuturaStd-Book"/>
              </a:rPr>
              <a:t>CCS Combo</a:t>
            </a:r>
            <a:endParaRPr sz="1100" dirty="0">
              <a:latin typeface="FuturaStd-Book"/>
              <a:cs typeface="FuturaStd-Book"/>
            </a:endParaRPr>
          </a:p>
        </p:txBody>
      </p:sp>
      <p:sp>
        <p:nvSpPr>
          <p:cNvPr id="48" name="object 30">
            <a:extLst>
              <a:ext uri="{FF2B5EF4-FFF2-40B4-BE49-F238E27FC236}">
                <a16:creationId xmlns:a16="http://schemas.microsoft.com/office/drawing/2014/main" id="{14B8444D-D3F2-794C-822B-81691FB91B5C}"/>
              </a:ext>
            </a:extLst>
          </p:cNvPr>
          <p:cNvSpPr txBox="1"/>
          <p:nvPr/>
        </p:nvSpPr>
        <p:spPr>
          <a:xfrm>
            <a:off x="8337034" y="4624628"/>
            <a:ext cx="1148354" cy="182101"/>
          </a:xfrm>
          <a:prstGeom prst="rect">
            <a:avLst/>
          </a:prstGeom>
        </p:spPr>
        <p:txBody>
          <a:bodyPr vert="horz" wrap="square" lIns="0" tIns="12700" rIns="0" bIns="0" rtlCol="0">
            <a:spAutoFit/>
          </a:bodyPr>
          <a:lstStyle/>
          <a:p>
            <a:pPr marL="12700" algn="ctr">
              <a:lnSpc>
                <a:spcPct val="100000"/>
              </a:lnSpc>
              <a:spcBef>
                <a:spcPts val="100"/>
              </a:spcBef>
            </a:pPr>
            <a:r>
              <a:rPr lang="en-US" sz="1100" dirty="0">
                <a:solidFill>
                  <a:srgbClr val="4D4D4F"/>
                </a:solidFill>
                <a:latin typeface="FuturaStd-Book"/>
                <a:cs typeface="FuturaStd-Book"/>
              </a:rPr>
              <a:t>CHAdeMo</a:t>
            </a:r>
            <a:endParaRPr sz="1100" dirty="0">
              <a:latin typeface="FuturaStd-Book"/>
              <a:cs typeface="FuturaStd-Book"/>
            </a:endParaRPr>
          </a:p>
        </p:txBody>
      </p:sp>
      <p:sp>
        <p:nvSpPr>
          <p:cNvPr id="49" name="object 30">
            <a:extLst>
              <a:ext uri="{FF2B5EF4-FFF2-40B4-BE49-F238E27FC236}">
                <a16:creationId xmlns:a16="http://schemas.microsoft.com/office/drawing/2014/main" id="{E83E1955-D87E-354F-AE96-9AD51886E5E6}"/>
              </a:ext>
            </a:extLst>
          </p:cNvPr>
          <p:cNvSpPr txBox="1"/>
          <p:nvPr/>
        </p:nvSpPr>
        <p:spPr>
          <a:xfrm>
            <a:off x="9384122" y="4624628"/>
            <a:ext cx="1031378" cy="351378"/>
          </a:xfrm>
          <a:prstGeom prst="rect">
            <a:avLst/>
          </a:prstGeom>
        </p:spPr>
        <p:txBody>
          <a:bodyPr vert="horz" wrap="square" lIns="0" tIns="12700" rIns="0" bIns="0" rtlCol="0">
            <a:spAutoFit/>
          </a:bodyPr>
          <a:lstStyle/>
          <a:p>
            <a:pPr marL="12700" algn="ctr">
              <a:lnSpc>
                <a:spcPct val="100000"/>
              </a:lnSpc>
              <a:spcBef>
                <a:spcPts val="100"/>
              </a:spcBef>
            </a:pPr>
            <a:r>
              <a:rPr lang="en-US" sz="1100" dirty="0">
                <a:solidFill>
                  <a:srgbClr val="4D4D4F"/>
                </a:solidFill>
                <a:latin typeface="FuturaStd-Book"/>
                <a:cs typeface="FuturaStd-Book"/>
              </a:rPr>
              <a:t>Tesla Supercharger</a:t>
            </a:r>
            <a:endParaRPr sz="1100" dirty="0">
              <a:latin typeface="FuturaStd-Book"/>
              <a:cs typeface="FuturaStd-Book"/>
            </a:endParaRPr>
          </a:p>
        </p:txBody>
      </p:sp>
    </p:spTree>
    <p:extLst>
      <p:ext uri="{BB962C8B-B14F-4D97-AF65-F5344CB8AC3E}">
        <p14:creationId xmlns:p14="http://schemas.microsoft.com/office/powerpoint/2010/main" val="2275362586"/>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Blink">
      <a:dk1>
        <a:srgbClr val="000000"/>
      </a:dk1>
      <a:lt1>
        <a:srgbClr val="FFFFFF"/>
      </a:lt1>
      <a:dk2>
        <a:srgbClr val="000000"/>
      </a:dk2>
      <a:lt2>
        <a:srgbClr val="FFFFFF"/>
      </a:lt2>
      <a:accent1>
        <a:srgbClr val="65A844"/>
      </a:accent1>
      <a:accent2>
        <a:srgbClr val="FDBB1D"/>
      </a:accent2>
      <a:accent3>
        <a:srgbClr val="25556E"/>
      </a:accent3>
      <a:accent4>
        <a:srgbClr val="F6D58C"/>
      </a:accent4>
      <a:accent5>
        <a:srgbClr val="99CCC0"/>
      </a:accent5>
      <a:accent6>
        <a:srgbClr val="A6C38D"/>
      </a:accent6>
      <a:hlink>
        <a:srgbClr val="000000"/>
      </a:hlink>
      <a:folHlink>
        <a:srgbClr val="000000"/>
      </a:folHlink>
    </a:clrScheme>
    <a:fontScheme name="Custom 4">
      <a:majorFont>
        <a:latin typeface="Futura Std Book"/>
        <a:ea typeface=""/>
        <a:cs typeface=""/>
      </a:majorFont>
      <a:minorFont>
        <a:latin typeface="Futura Bk BT"/>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ink Template" id="{030F8B5C-40FD-42A7-B3ED-6F6DA2BAFB7A}" vid="{94796A5E-862E-4B9E-9450-BA9D7803A7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447f647-73ae-41b7-b6e6-8ab0af3f275b">
      <Terms xmlns="http://schemas.microsoft.com/office/infopath/2007/PartnerControls"/>
    </lcf76f155ced4ddcb4097134ff3c332f>
    <TaxCatchAll xmlns="38427dd7-499f-42c1-996f-2ff1a3f55ac1"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139E115FDE624E83A4E98FBEAD291B" ma:contentTypeVersion="18" ma:contentTypeDescription="Create a new document." ma:contentTypeScope="" ma:versionID="67cd9dc826ef166eda69d58738eb30a5">
  <xsd:schema xmlns:xsd="http://www.w3.org/2001/XMLSchema" xmlns:xs="http://www.w3.org/2001/XMLSchema" xmlns:p="http://schemas.microsoft.com/office/2006/metadata/properties" xmlns:ns1="http://schemas.microsoft.com/sharepoint/v3" xmlns:ns2="3447f647-73ae-41b7-b6e6-8ab0af3f275b" xmlns:ns3="38427dd7-499f-42c1-996f-2ff1a3f55ac1" targetNamespace="http://schemas.microsoft.com/office/2006/metadata/properties" ma:root="true" ma:fieldsID="7af425c4e614237bf120f06ad3007812" ns1:_="" ns2:_="" ns3:_="">
    <xsd:import namespace="http://schemas.microsoft.com/sharepoint/v3"/>
    <xsd:import namespace="3447f647-73ae-41b7-b6e6-8ab0af3f275b"/>
    <xsd:import namespace="38427dd7-499f-42c1-996f-2ff1a3f55a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47f647-73ae-41b7-b6e6-8ab0af3f27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a16cee-1d90-4328-9c3c-52b6f65a030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8427dd7-499f-42c1-996f-2ff1a3f55ac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39966b-5246-4ed4-938c-bb29e1a807b1}" ma:internalName="TaxCatchAll" ma:showField="CatchAllData" ma:web="38427dd7-499f-42c1-996f-2ff1a3f55a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F84ED0-5638-477F-B567-48279BB75D59}">
  <ds:schemaRefs>
    <ds:schemaRef ds:uri="http://schemas.microsoft.com/sharepoint/v3/contenttype/forms"/>
  </ds:schemaRefs>
</ds:datastoreItem>
</file>

<file path=customXml/itemProps2.xml><?xml version="1.0" encoding="utf-8"?>
<ds:datastoreItem xmlns:ds="http://schemas.openxmlformats.org/officeDocument/2006/customXml" ds:itemID="{96E54FB0-33D1-47A7-9995-C3CD6A335526}">
  <ds:schemaRefs>
    <ds:schemaRef ds:uri="http://schemas.microsoft.com/sharepoint/v3"/>
    <ds:schemaRef ds:uri="http://purl.org/dc/terms/"/>
    <ds:schemaRef ds:uri="http://purl.org/dc/elements/1.1/"/>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38427dd7-499f-42c1-996f-2ff1a3f55ac1"/>
    <ds:schemaRef ds:uri="3447f647-73ae-41b7-b6e6-8ab0af3f275b"/>
  </ds:schemaRefs>
</ds:datastoreItem>
</file>

<file path=customXml/itemProps3.xml><?xml version="1.0" encoding="utf-8"?>
<ds:datastoreItem xmlns:ds="http://schemas.openxmlformats.org/officeDocument/2006/customXml" ds:itemID="{39AA22D5-5083-46F3-837E-F76DB54726C1}">
  <ds:schemaRefs>
    <ds:schemaRef ds:uri="3447f647-73ae-41b7-b6e6-8ab0af3f275b"/>
    <ds:schemaRef ds:uri="38427dd7-499f-42c1-996f-2ff1a3f55a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5</TotalTime>
  <Words>2311</Words>
  <Application>Microsoft Office PowerPoint</Application>
  <PresentationFormat>Custom</PresentationFormat>
  <Paragraphs>299</Paragraphs>
  <Slides>23</Slides>
  <Notes>12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Arial</vt:lpstr>
      <vt:lpstr>Calibri</vt:lpstr>
      <vt:lpstr>Calibri Light</vt:lpstr>
      <vt:lpstr>Futura Bk BT</vt:lpstr>
      <vt:lpstr>Futura Medium</vt:lpstr>
      <vt:lpstr>Futura Medium</vt:lpstr>
      <vt:lpstr>Futura Std</vt:lpstr>
      <vt:lpstr>Futura Std Book</vt:lpstr>
      <vt:lpstr>Futura Std Condensed</vt:lpstr>
      <vt:lpstr>Futura Std Condensed Light</vt:lpstr>
      <vt:lpstr>Futura Std Light</vt:lpstr>
      <vt:lpstr>Futura Std Medium</vt:lpstr>
      <vt:lpstr>FuturaStd-Book</vt:lpstr>
      <vt:lpstr>Helvetica</vt:lpstr>
      <vt:lpstr>Тема Office</vt:lpstr>
      <vt:lpstr>1_Тема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Blink Family of Products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 User</dc:creator>
  <cp:lastModifiedBy>Jeanette Stanziano</cp:lastModifiedBy>
  <cp:revision>2</cp:revision>
  <dcterms:created xsi:type="dcterms:W3CDTF">2020-09-16T11:03:53Z</dcterms:created>
  <dcterms:modified xsi:type="dcterms:W3CDTF">2023-04-12T20:58:33Z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0x010100E4139E115FDE624E83A4E98FBEAD291B</vt:lpwstr>
  </property>
  <property fmtid="{D5CDD505-2E9C-101B-9397-08002B2CF9AE}" pid="3" name="MediaServiceImageTags">
    <vt:lpwstr/>
  </property>
</Properties>
</file>